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64" r:id="rId2"/>
    <p:sldId id="265" r:id="rId3"/>
    <p:sldId id="385" r:id="rId4"/>
    <p:sldId id="386" r:id="rId5"/>
    <p:sldId id="431" r:id="rId6"/>
    <p:sldId id="432" r:id="rId7"/>
    <p:sldId id="438" r:id="rId8"/>
    <p:sldId id="440" r:id="rId9"/>
    <p:sldId id="442" r:id="rId10"/>
    <p:sldId id="443" r:id="rId11"/>
    <p:sldId id="444" r:id="rId12"/>
    <p:sldId id="445" r:id="rId13"/>
    <p:sldId id="393" r:id="rId14"/>
    <p:sldId id="395" r:id="rId15"/>
    <p:sldId id="413" r:id="rId16"/>
    <p:sldId id="399" r:id="rId17"/>
    <p:sldId id="396" r:id="rId18"/>
    <p:sldId id="398" r:id="rId19"/>
    <p:sldId id="400" r:id="rId20"/>
    <p:sldId id="414" r:id="rId21"/>
    <p:sldId id="415" r:id="rId22"/>
    <p:sldId id="324" r:id="rId23"/>
    <p:sldId id="434" r:id="rId24"/>
    <p:sldId id="435" r:id="rId25"/>
    <p:sldId id="437" r:id="rId26"/>
  </p:sldIdLst>
  <p:sldSz cx="12192000" cy="6858000"/>
  <p:notesSz cx="6735763" cy="98663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D800"/>
    <a:srgbClr val="EDEB3F"/>
    <a:srgbClr val="F7F53F"/>
    <a:srgbClr val="F2EDB2"/>
    <a:srgbClr val="F8F298"/>
    <a:srgbClr val="676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00"/>
    <p:restoredTop sz="94674"/>
  </p:normalViewPr>
  <p:slideViewPr>
    <p:cSldViewPr snapToGrid="0" snapToObjects="1">
      <p:cViewPr varScale="1">
        <p:scale>
          <a:sx n="100" d="100"/>
          <a:sy n="100" d="100"/>
        </p:scale>
        <p:origin x="108"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18831" cy="495029"/>
          </a:xfrm>
          <a:prstGeom prst="rect">
            <a:avLst/>
          </a:prstGeom>
        </p:spPr>
        <p:txBody>
          <a:bodyPr vert="horz" lIns="91426" tIns="45713" rIns="91426" bIns="45713" rtlCol="0"/>
          <a:lstStyle>
            <a:lvl1pPr algn="l">
              <a:defRPr sz="1200"/>
            </a:lvl1pPr>
          </a:lstStyle>
          <a:p>
            <a:endParaRPr lang="de-DE"/>
          </a:p>
        </p:txBody>
      </p:sp>
      <p:sp>
        <p:nvSpPr>
          <p:cNvPr id="3" name="Datumsplatzhalter 2"/>
          <p:cNvSpPr>
            <a:spLocks noGrp="1"/>
          </p:cNvSpPr>
          <p:nvPr>
            <p:ph type="dt" idx="1"/>
          </p:nvPr>
        </p:nvSpPr>
        <p:spPr>
          <a:xfrm>
            <a:off x="3815373" y="1"/>
            <a:ext cx="2918831" cy="495029"/>
          </a:xfrm>
          <a:prstGeom prst="rect">
            <a:avLst/>
          </a:prstGeom>
        </p:spPr>
        <p:txBody>
          <a:bodyPr vert="horz" lIns="91426" tIns="45713" rIns="91426" bIns="45713" rtlCol="0"/>
          <a:lstStyle>
            <a:lvl1pPr algn="r">
              <a:defRPr sz="1200"/>
            </a:lvl1pPr>
          </a:lstStyle>
          <a:p>
            <a:fld id="{1CFDA68E-D560-4448-BF35-8B3E581FB0AB}" type="datetimeFigureOut">
              <a:rPr lang="de-DE" smtClean="0"/>
              <a:t>26.04.2022</a:t>
            </a:fld>
            <a:endParaRPr lang="de-DE"/>
          </a:p>
        </p:txBody>
      </p:sp>
      <p:sp>
        <p:nvSpPr>
          <p:cNvPr id="4" name="Folienbildplatzhalt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26" tIns="45713" rIns="91426" bIns="45713" rtlCol="0" anchor="ctr"/>
          <a:lstStyle/>
          <a:p>
            <a:endParaRPr lang="de-DE"/>
          </a:p>
        </p:txBody>
      </p:sp>
      <p:sp>
        <p:nvSpPr>
          <p:cNvPr id="5" name="Notizenplatzhalter 4"/>
          <p:cNvSpPr>
            <a:spLocks noGrp="1"/>
          </p:cNvSpPr>
          <p:nvPr>
            <p:ph type="body" sz="quarter" idx="3"/>
          </p:nvPr>
        </p:nvSpPr>
        <p:spPr>
          <a:xfrm>
            <a:off x="673577" y="4748164"/>
            <a:ext cx="5388610" cy="3884861"/>
          </a:xfrm>
          <a:prstGeom prst="rect">
            <a:avLst/>
          </a:prstGeom>
        </p:spPr>
        <p:txBody>
          <a:bodyPr vert="horz" lIns="91426" tIns="45713" rIns="91426" bIns="45713" rtlCol="0"/>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371286"/>
            <a:ext cx="2918831" cy="495028"/>
          </a:xfrm>
          <a:prstGeom prst="rect">
            <a:avLst/>
          </a:prstGeom>
        </p:spPr>
        <p:txBody>
          <a:bodyPr vert="horz" lIns="91426" tIns="45713" rIns="91426" bIns="45713" rtlCol="0" anchor="b"/>
          <a:lstStyle>
            <a:lvl1pPr algn="l">
              <a:defRPr sz="1200"/>
            </a:lvl1pPr>
          </a:lstStyle>
          <a:p>
            <a:endParaRPr lang="de-DE"/>
          </a:p>
        </p:txBody>
      </p:sp>
      <p:sp>
        <p:nvSpPr>
          <p:cNvPr id="7" name="Foliennummernplatzhalter 6"/>
          <p:cNvSpPr>
            <a:spLocks noGrp="1"/>
          </p:cNvSpPr>
          <p:nvPr>
            <p:ph type="sldNum" sz="quarter" idx="5"/>
          </p:nvPr>
        </p:nvSpPr>
        <p:spPr>
          <a:xfrm>
            <a:off x="3815373" y="9371286"/>
            <a:ext cx="2918831" cy="495028"/>
          </a:xfrm>
          <a:prstGeom prst="rect">
            <a:avLst/>
          </a:prstGeom>
        </p:spPr>
        <p:txBody>
          <a:bodyPr vert="horz" lIns="91426" tIns="45713" rIns="91426" bIns="45713" rtlCol="0" anchor="b"/>
          <a:lstStyle>
            <a:lvl1pPr algn="r">
              <a:defRPr sz="1200"/>
            </a:lvl1pPr>
          </a:lstStyle>
          <a:p>
            <a:fld id="{9F123651-ECA6-D84E-AAA2-8A86553D3B48}" type="slidenum">
              <a:rPr lang="de-DE" smtClean="0"/>
              <a:t>‹Nr.›</a:t>
            </a:fld>
            <a:endParaRPr lang="de-DE"/>
          </a:p>
        </p:txBody>
      </p:sp>
    </p:spTree>
    <p:extLst>
      <p:ext uri="{BB962C8B-B14F-4D97-AF65-F5344CB8AC3E}">
        <p14:creationId xmlns:p14="http://schemas.microsoft.com/office/powerpoint/2010/main" val="2115950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Volumes/Kunden/graphics/BWB%20Anwaltskanzlei/BWB-neues-CI/BWB-projects/BWB-Powerpoint/BWB-Powerpoint-2017/BWB-Powerpoint-2017-design/BWB-Logo-ppt-01.png"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Volumes/Kunden/graphics/BWB%20Anwaltskanzlei/BWB-neues-CI/BWB-projects/BWB-Powerpoint/BWB-Powerpoint-2017/BWB-Powerpoint-2017-export/BWB-Powerpoint-Film/BWB-PPT-Film-01.mp4" TargetMode="External"/><Relationship Id="rId1" Type="http://schemas.microsoft.com/office/2007/relationships/media" Target="file:////Volumes/Kunden/graphics/BWB%20Anwaltskanzlei/BWB-neues-CI/BWB-projects/BWB-Powerpoint/BWB-Powerpoint-2017/BWB-Powerpoint-2017-export/BWB-Powerpoint-Film/BWB-PPT-Film-01.mp4" TargetMode="External"/><Relationship Id="rId6" Type="http://schemas.openxmlformats.org/officeDocument/2006/relationships/image" Target="file:////Volumes/Kunden/graphics/BWB%20Anwaltskanzlei/BWB-neues-CI/BWB-projects/BWB-Powerpoint/BWB-Powerpoint-2017/BWB-Powerpoint-2017-design/BWB-Logo-ppt-01.png" TargetMode="External"/><Relationship Id="rId5" Type="http://schemas.openxmlformats.org/officeDocument/2006/relationships/image" Target="../media/image1.png"/><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
        <p:nvSpPr>
          <p:cNvPr id="4" name="Rechteck 3"/>
          <p:cNvSpPr/>
          <p:nvPr userDrawn="1"/>
        </p:nvSpPr>
        <p:spPr>
          <a:xfrm>
            <a:off x="0" y="0"/>
            <a:ext cx="12193200" cy="3420000"/>
          </a:xfrm>
          <a:prstGeom prst="rect">
            <a:avLst/>
          </a:prstGeom>
          <a:solidFill>
            <a:srgbClr val="EDEB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 name="Bild 4"/>
          <p:cNvPicPr>
            <a:picLocks noChangeAspect="1"/>
          </p:cNvPicPr>
          <p:nvPr userDrawn="1"/>
        </p:nvPicPr>
        <p:blipFill>
          <a:blip r:embed="rId2" r:link="rId3">
            <a:extLst>
              <a:ext uri="{28A0092B-C50C-407E-A947-70E740481C1C}">
                <a14:useLocalDpi xmlns:a14="http://schemas.microsoft.com/office/drawing/2010/main" val="0"/>
              </a:ext>
            </a:extLst>
          </a:blip>
          <a:stretch>
            <a:fillRect/>
          </a:stretch>
        </p:blipFill>
        <p:spPr>
          <a:xfrm>
            <a:off x="5279009" y="3099960"/>
            <a:ext cx="5462016" cy="640080"/>
          </a:xfrm>
          <a:prstGeom prst="rect">
            <a:avLst/>
          </a:prstGeom>
        </p:spPr>
      </p:pic>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folie">
    <p:spTree>
      <p:nvGrpSpPr>
        <p:cNvPr id="1" name=""/>
        <p:cNvGrpSpPr/>
        <p:nvPr/>
      </p:nvGrpSpPr>
      <p:grpSpPr>
        <a:xfrm>
          <a:off x="0" y="0"/>
          <a:ext cx="0" cy="0"/>
          <a:chOff x="0" y="0"/>
          <a:chExt cx="0" cy="0"/>
        </a:xfrm>
      </p:grpSpPr>
    </p:spTree>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3" name="BWB-PPT-Film-01.mp4">
            <a:hlinkClick r:id="" action="ppaction://media"/>
          </p:cNvPr>
          <p:cNvPicPr>
            <a:picLocks noChangeAspect="1"/>
          </p:cNvPicPr>
          <p:nvPr userDrawn="1">
            <a:videoFile r:link="rId2"/>
            <p:extLst>
              <p:ext uri="{DAA4B4D4-6D71-4841-9C94-3DE7FCFB9230}">
                <p14:media xmlns:p14="http://schemas.microsoft.com/office/powerpoint/2010/main" r:link="rId1"/>
              </p:ext>
            </p:extLst>
          </p:nvPr>
        </p:nvPicPr>
        <p:blipFill>
          <a:blip r:embed="rId4"/>
          <a:stretch>
            <a:fillRect/>
          </a:stretch>
        </p:blipFill>
        <p:spPr>
          <a:xfrm>
            <a:off x="0" y="719999"/>
            <a:ext cx="12192000" cy="3140801"/>
          </a:xfrm>
          <a:prstGeom prst="rect">
            <a:avLst/>
          </a:prstGeom>
        </p:spPr>
      </p:pic>
      <p:pic>
        <p:nvPicPr>
          <p:cNvPr id="8" name="Bild 7"/>
          <p:cNvPicPr>
            <a:picLocks noChangeAspect="1"/>
          </p:cNvPicPr>
          <p:nvPr userDrawn="1"/>
        </p:nvPicPr>
        <p:blipFill>
          <a:blip r:embed="rId5" r:link="rId6">
            <a:extLst>
              <a:ext uri="{28A0092B-C50C-407E-A947-70E740481C1C}">
                <a14:useLocalDpi xmlns:a14="http://schemas.microsoft.com/office/drawing/2010/main" val="0"/>
              </a:ext>
            </a:extLst>
          </a:blip>
          <a:stretch>
            <a:fillRect/>
          </a:stretch>
        </p:blipFill>
        <p:spPr>
          <a:xfrm>
            <a:off x="8280001" y="575982"/>
            <a:ext cx="2457907" cy="288035"/>
          </a:xfrm>
          <a:prstGeom prst="rect">
            <a:avLst/>
          </a:prstGeom>
        </p:spPr>
      </p:pic>
      <p:sp>
        <p:nvSpPr>
          <p:cNvPr id="20" name="TextBox 3"/>
          <p:cNvSpPr txBox="1"/>
          <p:nvPr userDrawn="1"/>
        </p:nvSpPr>
        <p:spPr>
          <a:xfrm>
            <a:off x="1487488" y="4431583"/>
            <a:ext cx="3684814" cy="1107996"/>
          </a:xfrm>
          <a:prstGeom prst="rect">
            <a:avLst/>
          </a:prstGeom>
          <a:noFill/>
        </p:spPr>
        <p:txBody>
          <a:bodyPr wrap="square" lIns="0" tIns="0" rIns="0" bIns="0" rtlCol="0">
            <a:spAutoFit/>
          </a:bodyPr>
          <a:lstStyle/>
          <a:p>
            <a:pPr>
              <a:lnSpc>
                <a:spcPct val="100000"/>
              </a:lnSpc>
            </a:pPr>
            <a:r>
              <a:rPr lang="en-US" sz="3600" dirty="0" err="1" smtClean="0">
                <a:solidFill>
                  <a:srgbClr val="DFD800"/>
                </a:solidFill>
                <a:latin typeface="Titillium Light" charset="0"/>
                <a:ea typeface="Titillium Light" charset="0"/>
                <a:cs typeface="Titillium Light" charset="0"/>
              </a:rPr>
              <a:t>Erben</a:t>
            </a:r>
            <a:r>
              <a:rPr lang="en-US" sz="3600" dirty="0" smtClean="0">
                <a:solidFill>
                  <a:srgbClr val="DFD800"/>
                </a:solidFill>
                <a:latin typeface="Titillium Light" charset="0"/>
                <a:ea typeface="Titillium Light" charset="0"/>
                <a:cs typeface="Titillium Light" charset="0"/>
              </a:rPr>
              <a:t> und </a:t>
            </a:r>
            <a:r>
              <a:rPr lang="en-US" sz="3600" dirty="0" err="1" smtClean="0">
                <a:solidFill>
                  <a:srgbClr val="DFD800"/>
                </a:solidFill>
                <a:latin typeface="Titillium Light" charset="0"/>
                <a:ea typeface="Titillium Light" charset="0"/>
                <a:cs typeface="Titillium Light" charset="0"/>
              </a:rPr>
              <a:t>Vererben</a:t>
            </a:r>
            <a:endParaRPr lang="en-US" sz="3600" dirty="0">
              <a:solidFill>
                <a:srgbClr val="DFD800"/>
              </a:solidFill>
              <a:latin typeface="Titillium Light" charset="0"/>
              <a:ea typeface="Titillium Light" charset="0"/>
              <a:cs typeface="Titillium Light" charset="0"/>
            </a:endParaRPr>
          </a:p>
        </p:txBody>
      </p:sp>
      <p:sp>
        <p:nvSpPr>
          <p:cNvPr id="21" name="TextBox 4"/>
          <p:cNvSpPr txBox="1"/>
          <p:nvPr userDrawn="1"/>
        </p:nvSpPr>
        <p:spPr>
          <a:xfrm>
            <a:off x="5204201" y="4578643"/>
            <a:ext cx="5994473" cy="369332"/>
          </a:xfrm>
          <a:prstGeom prst="rect">
            <a:avLst/>
          </a:prstGeom>
          <a:noFill/>
        </p:spPr>
        <p:txBody>
          <a:bodyPr wrap="square" lIns="0" tIns="0" rIns="0" bIns="0" rtlCol="0">
            <a:spAutoFit/>
          </a:bodyPr>
          <a:lstStyle/>
          <a:p>
            <a:r>
              <a:rPr lang="en-US" sz="2400" dirty="0" err="1" smtClean="0">
                <a:latin typeface="Titillium Light" charset="0"/>
                <a:ea typeface="Titillium Light" charset="0"/>
                <a:cs typeface="Titillium Light" charset="0"/>
              </a:rPr>
              <a:t>Referat</a:t>
            </a:r>
            <a:r>
              <a:rPr lang="en-US" sz="2400" dirty="0" smtClean="0">
                <a:latin typeface="Titillium Light" charset="0"/>
                <a:ea typeface="Titillium Light" charset="0"/>
                <a:cs typeface="Titillium Light" charset="0"/>
              </a:rPr>
              <a:t> an der Stein-</a:t>
            </a:r>
            <a:r>
              <a:rPr lang="en-US" sz="2400" dirty="0" err="1" smtClean="0">
                <a:latin typeface="Titillium Light" charset="0"/>
                <a:ea typeface="Titillium Light" charset="0"/>
                <a:cs typeface="Titillium Light" charset="0"/>
              </a:rPr>
              <a:t>Egerta</a:t>
            </a:r>
            <a:r>
              <a:rPr lang="en-US" sz="2400" dirty="0" smtClean="0">
                <a:latin typeface="Titillium Light" charset="0"/>
                <a:ea typeface="Titillium Light" charset="0"/>
                <a:cs typeface="Titillium Light" charset="0"/>
              </a:rPr>
              <a:t> </a:t>
            </a:r>
            <a:r>
              <a:rPr lang="en-US" sz="2400" dirty="0" err="1" smtClean="0">
                <a:latin typeface="Titillium Light" charset="0"/>
                <a:ea typeface="Titillium Light" charset="0"/>
                <a:cs typeface="Titillium Light" charset="0"/>
              </a:rPr>
              <a:t>vom</a:t>
            </a:r>
            <a:r>
              <a:rPr lang="en-US" sz="2400" dirty="0" smtClean="0">
                <a:latin typeface="Titillium Light" charset="0"/>
                <a:ea typeface="Titillium Light" charset="0"/>
                <a:cs typeface="Titillium Light" charset="0"/>
              </a:rPr>
              <a:t> 4.11.2014</a:t>
            </a:r>
            <a:endParaRPr lang="en-US" sz="2400" dirty="0">
              <a:latin typeface="Titillium Light" charset="0"/>
              <a:ea typeface="Titillium Light" charset="0"/>
              <a:cs typeface="Titillium Light" charset="0"/>
            </a:endParaRPr>
          </a:p>
        </p:txBody>
      </p:sp>
      <p:sp>
        <p:nvSpPr>
          <p:cNvPr id="22" name="Rechteck 21"/>
          <p:cNvSpPr/>
          <p:nvPr userDrawn="1"/>
        </p:nvSpPr>
        <p:spPr>
          <a:xfrm>
            <a:off x="5204201" y="5179823"/>
            <a:ext cx="4194980" cy="264688"/>
          </a:xfrm>
          <a:prstGeom prst="rect">
            <a:avLst/>
          </a:prstGeom>
        </p:spPr>
        <p:txBody>
          <a:bodyPr wrap="square" lIns="0">
            <a:spAutoFit/>
          </a:bodyPr>
          <a:lstStyle/>
          <a:p>
            <a:pPr>
              <a:lnSpc>
                <a:spcPct val="80000"/>
              </a:lnSpc>
            </a:pPr>
            <a:r>
              <a:rPr lang="en-US" sz="1400" dirty="0" smtClean="0">
                <a:solidFill>
                  <a:schemeClr val="tx1"/>
                </a:solidFill>
                <a:latin typeface="Titillium" charset="0"/>
                <a:ea typeface="Titillium" charset="0"/>
                <a:cs typeface="Titillium" charset="0"/>
              </a:rPr>
              <a:t>Dr. Ralph </a:t>
            </a:r>
            <a:r>
              <a:rPr lang="en-US" sz="1400" dirty="0" err="1" smtClean="0">
                <a:solidFill>
                  <a:schemeClr val="tx1"/>
                </a:solidFill>
                <a:latin typeface="Titillium" charset="0"/>
                <a:ea typeface="Titillium" charset="0"/>
                <a:cs typeface="Titillium" charset="0"/>
              </a:rPr>
              <a:t>Wanger</a:t>
            </a:r>
            <a:r>
              <a:rPr lang="en-US" sz="1400" dirty="0" smtClean="0">
                <a:solidFill>
                  <a:schemeClr val="tx1"/>
                </a:solidFill>
                <a:latin typeface="Titillium" charset="0"/>
                <a:ea typeface="Titillium" charset="0"/>
                <a:cs typeface="Titillium" charset="0"/>
              </a:rPr>
              <a:t>, LL.M.</a:t>
            </a:r>
            <a:r>
              <a:rPr lang="en-US" sz="1400" baseline="0" dirty="0" smtClean="0">
                <a:solidFill>
                  <a:schemeClr val="tx1"/>
                </a:solidFill>
                <a:latin typeface="Titillium" charset="0"/>
                <a:ea typeface="Titillium" charset="0"/>
                <a:cs typeface="Titillium" charset="0"/>
              </a:rPr>
              <a:t> </a:t>
            </a:r>
            <a:r>
              <a:rPr lang="en-US" sz="1400" dirty="0" err="1" smtClean="0">
                <a:solidFill>
                  <a:schemeClr val="tx1"/>
                </a:solidFill>
                <a:latin typeface="Titillium" charset="0"/>
                <a:ea typeface="Titillium" charset="0"/>
                <a:cs typeface="Titillium" charset="0"/>
              </a:rPr>
              <a:t>Rechtsanwalt</a:t>
            </a:r>
            <a:r>
              <a:rPr lang="en-US" sz="1400" dirty="0" smtClean="0">
                <a:solidFill>
                  <a:schemeClr val="tx1"/>
                </a:solidFill>
                <a:latin typeface="Titillium" charset="0"/>
                <a:ea typeface="Titillium" charset="0"/>
                <a:cs typeface="Titillium" charset="0"/>
              </a:rPr>
              <a:t> t</a:t>
            </a:r>
            <a:endParaRPr lang="en-US" sz="1400" b="1" spc="200" dirty="0">
              <a:solidFill>
                <a:schemeClr val="tx1"/>
              </a:solidFill>
              <a:latin typeface="Titillium" charset="0"/>
              <a:ea typeface="Titillium" charset="0"/>
              <a:cs typeface="Titillium" charset="0"/>
            </a:endParaRPr>
          </a:p>
        </p:txBody>
      </p:sp>
    </p:spTree>
    <p:extLst>
      <p:ext uri="{BB962C8B-B14F-4D97-AF65-F5344CB8AC3E}">
        <p14:creationId xmlns:p14="http://schemas.microsoft.com/office/powerpoint/2010/main" val="325252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3800"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repeatCount="indefinite"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elfolie">
    <p:spTree>
      <p:nvGrpSpPr>
        <p:cNvPr id="1" name=""/>
        <p:cNvGrpSpPr/>
        <p:nvPr/>
      </p:nvGrpSpPr>
      <p:grpSpPr>
        <a:xfrm>
          <a:off x="0" y="0"/>
          <a:ext cx="0" cy="0"/>
          <a:chOff x="0" y="0"/>
          <a:chExt cx="0" cy="0"/>
        </a:xfrm>
      </p:grpSpPr>
      <p:sp>
        <p:nvSpPr>
          <p:cNvPr id="7" name="TextBox 3"/>
          <p:cNvSpPr txBox="1"/>
          <p:nvPr userDrawn="1"/>
        </p:nvSpPr>
        <p:spPr>
          <a:xfrm>
            <a:off x="1487488" y="3537634"/>
            <a:ext cx="2808287" cy="646331"/>
          </a:xfrm>
          <a:prstGeom prst="rect">
            <a:avLst/>
          </a:prstGeom>
          <a:noFill/>
        </p:spPr>
        <p:txBody>
          <a:bodyPr wrap="square" lIns="0" tIns="0" rIns="0" bIns="0" rtlCol="0">
            <a:spAutoFit/>
          </a:bodyPr>
          <a:lstStyle/>
          <a:p>
            <a:pPr>
              <a:lnSpc>
                <a:spcPct val="100000"/>
              </a:lnSpc>
            </a:pPr>
            <a:r>
              <a:rPr lang="en-US" sz="4200" dirty="0" err="1" smtClean="0">
                <a:solidFill>
                  <a:srgbClr val="DFD800"/>
                </a:solidFill>
                <a:latin typeface="Titillium Light" charset="0"/>
                <a:ea typeface="Titillium Light" charset="0"/>
                <a:cs typeface="Titillium Light" charset="0"/>
              </a:rPr>
              <a:t>Einleitung</a:t>
            </a:r>
            <a:endParaRPr lang="en-US" sz="4200" dirty="0">
              <a:solidFill>
                <a:srgbClr val="DFD800"/>
              </a:solidFill>
              <a:latin typeface="Titillium Light" charset="0"/>
              <a:ea typeface="Titillium Light" charset="0"/>
              <a:cs typeface="Titillium Light" charset="0"/>
            </a:endParaRPr>
          </a:p>
        </p:txBody>
      </p:sp>
      <p:sp>
        <p:nvSpPr>
          <p:cNvPr id="11" name="TextBox 5"/>
          <p:cNvSpPr txBox="1"/>
          <p:nvPr userDrawn="1"/>
        </p:nvSpPr>
        <p:spPr>
          <a:xfrm>
            <a:off x="5253038" y="1783308"/>
            <a:ext cx="5868986" cy="4154984"/>
          </a:xfrm>
          <a:prstGeom prst="rect">
            <a:avLst/>
          </a:prstGeom>
          <a:noFill/>
        </p:spPr>
        <p:txBody>
          <a:bodyPr wrap="square" lIns="0" tIns="0" rIns="91440" bIns="0" rtlCol="0">
            <a:spAutoFit/>
          </a:bodyPr>
          <a:lstStyle/>
          <a:p>
            <a:pPr marL="285750"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Erbrecht</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aus</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Österreich</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übernommen</a:t>
            </a:r>
            <a:r>
              <a:rPr lang="en-US" sz="1800" dirty="0" smtClean="0">
                <a:solidFill>
                  <a:schemeClr val="tx1"/>
                </a:solidFill>
                <a:latin typeface="Titillium" charset="0"/>
                <a:ea typeface="Titillium" charset="0"/>
                <a:cs typeface="Titillium" charset="0"/>
              </a:rPr>
              <a:t> (§ 531 ff. ABGB)</a:t>
            </a:r>
          </a:p>
          <a:p>
            <a:pPr marL="285750" indent="-285750">
              <a:lnSpc>
                <a:spcPct val="100000"/>
              </a:lnSpc>
              <a:buFont typeface="Arial" charset="0"/>
              <a:buChar char="•"/>
            </a:pPr>
            <a:endParaRPr lang="en-US" sz="1800" dirty="0" smtClean="0">
              <a:solidFill>
                <a:schemeClr val="tx1"/>
              </a:solidFill>
              <a:latin typeface="Titillium" charset="0"/>
              <a:ea typeface="Titillium" charset="0"/>
              <a:cs typeface="Titillium" charset="0"/>
            </a:endParaRPr>
          </a:p>
          <a:p>
            <a:pPr marL="285750"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Im</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Jahr</a:t>
            </a:r>
            <a:r>
              <a:rPr lang="en-US" sz="1800" dirty="0" smtClean="0">
                <a:solidFill>
                  <a:schemeClr val="tx1"/>
                </a:solidFill>
                <a:latin typeface="Titillium" charset="0"/>
                <a:ea typeface="Titillium" charset="0"/>
                <a:cs typeface="Titillium" charset="0"/>
              </a:rPr>
              <a:t> 2012 </a:t>
            </a:r>
            <a:r>
              <a:rPr lang="en-US" sz="1800" dirty="0" err="1" smtClean="0">
                <a:solidFill>
                  <a:schemeClr val="tx1"/>
                </a:solidFill>
                <a:latin typeface="Titillium" charset="0"/>
                <a:ea typeface="Titillium" charset="0"/>
                <a:cs typeface="Titillium" charset="0"/>
              </a:rPr>
              <a:t>wesentliche</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Neuerungen</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im</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Erbrecht</a:t>
            </a:r>
            <a:r>
              <a:rPr lang="en-US" sz="1800" dirty="0" smtClean="0">
                <a:solidFill>
                  <a:schemeClr val="tx1"/>
                </a:solidFill>
                <a:latin typeface="Titillium" charset="0"/>
                <a:ea typeface="Titillium" charset="0"/>
                <a:cs typeface="Titillium" charset="0"/>
              </a:rPr>
              <a:t>:</a:t>
            </a:r>
          </a:p>
          <a:p>
            <a:pPr marL="742950" lvl="1"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Erbrecht</a:t>
            </a:r>
            <a:r>
              <a:rPr lang="en-US" sz="1800" dirty="0" smtClean="0">
                <a:solidFill>
                  <a:schemeClr val="tx1"/>
                </a:solidFill>
                <a:latin typeface="Titillium" charset="0"/>
                <a:ea typeface="Titillium" charset="0"/>
                <a:cs typeface="Titillium" charset="0"/>
              </a:rPr>
              <a:t> des </a:t>
            </a:r>
            <a:r>
              <a:rPr lang="en-US" sz="1800" dirty="0" err="1" smtClean="0">
                <a:solidFill>
                  <a:schemeClr val="tx1"/>
                </a:solidFill>
                <a:latin typeface="Titillium" charset="0"/>
                <a:ea typeface="Titillium" charset="0"/>
                <a:cs typeface="Titillium" charset="0"/>
              </a:rPr>
              <a:t>Ehegatten</a:t>
            </a:r>
            <a:r>
              <a:rPr lang="en-US" sz="1800" dirty="0" smtClean="0">
                <a:solidFill>
                  <a:schemeClr val="tx1"/>
                </a:solidFill>
                <a:latin typeface="Titillium" charset="0"/>
                <a:ea typeface="Titillium" charset="0"/>
                <a:cs typeface="Titillium" charset="0"/>
              </a:rPr>
              <a:t> und des </a:t>
            </a:r>
            <a:r>
              <a:rPr lang="en-US" sz="1800" dirty="0" err="1" smtClean="0">
                <a:solidFill>
                  <a:schemeClr val="tx1"/>
                </a:solidFill>
                <a:latin typeface="Titillium" charset="0"/>
                <a:ea typeface="Titillium" charset="0"/>
                <a:cs typeface="Titillium" charset="0"/>
              </a:rPr>
              <a:t>eingetragenen</a:t>
            </a:r>
            <a:r>
              <a:rPr lang="en-US" sz="1800" dirty="0" smtClean="0">
                <a:solidFill>
                  <a:schemeClr val="tx1"/>
                </a:solidFill>
                <a:latin typeface="Titillium" charset="0"/>
                <a:ea typeface="Titillium" charset="0"/>
                <a:cs typeface="Titillium" charset="0"/>
              </a:rPr>
              <a:t> Partners (</a:t>
            </a:r>
            <a:r>
              <a:rPr lang="en-US" sz="1800" dirty="0" err="1" smtClean="0">
                <a:solidFill>
                  <a:schemeClr val="tx1"/>
                </a:solidFill>
                <a:latin typeface="Titillium" charset="0"/>
                <a:ea typeface="Titillium" charset="0"/>
                <a:cs typeface="Titillium" charset="0"/>
              </a:rPr>
              <a:t>Erbquoten</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neben</a:t>
            </a:r>
            <a:r>
              <a:rPr lang="en-US" sz="1800" dirty="0" smtClean="0">
                <a:solidFill>
                  <a:schemeClr val="tx1"/>
                </a:solidFill>
                <a:latin typeface="Titillium" charset="0"/>
                <a:ea typeface="Titillium" charset="0"/>
                <a:cs typeface="Titillium" charset="0"/>
              </a:rPr>
              <a:t> den </a:t>
            </a:r>
            <a:r>
              <a:rPr lang="en-US" sz="1800" dirty="0" err="1" smtClean="0">
                <a:solidFill>
                  <a:schemeClr val="tx1"/>
                </a:solidFill>
                <a:latin typeface="Titillium" charset="0"/>
                <a:ea typeface="Titillium" charset="0"/>
                <a:cs typeface="Titillium" charset="0"/>
              </a:rPr>
              <a:t>Kindern</a:t>
            </a:r>
            <a:r>
              <a:rPr lang="en-US" sz="1800" dirty="0" smtClean="0">
                <a:solidFill>
                  <a:schemeClr val="tx1"/>
                </a:solidFill>
                <a:latin typeface="Titillium" charset="0"/>
                <a:ea typeface="Titillium" charset="0"/>
                <a:cs typeface="Titillium" charset="0"/>
              </a:rPr>
              <a:t> des </a:t>
            </a:r>
            <a:r>
              <a:rPr lang="en-US" sz="1800" dirty="0" err="1" smtClean="0">
                <a:solidFill>
                  <a:schemeClr val="tx1"/>
                </a:solidFill>
                <a:latin typeface="Titillium" charset="0"/>
                <a:ea typeface="Titillium" charset="0"/>
                <a:cs typeface="Titillium" charset="0"/>
              </a:rPr>
              <a:t>Erblassers</a:t>
            </a:r>
            <a:r>
              <a:rPr lang="en-US" sz="1800" dirty="0" smtClean="0">
                <a:solidFill>
                  <a:schemeClr val="tx1"/>
                </a:solidFill>
                <a:latin typeface="Titillium" charset="0"/>
                <a:ea typeface="Titillium" charset="0"/>
                <a:cs typeface="Titillium" charset="0"/>
              </a:rPr>
              <a:t> auf ½ </a:t>
            </a:r>
            <a:r>
              <a:rPr lang="en-US" sz="1800" dirty="0" err="1" smtClean="0">
                <a:solidFill>
                  <a:schemeClr val="tx1"/>
                </a:solidFill>
                <a:latin typeface="Titillium" charset="0"/>
                <a:ea typeface="Titillium" charset="0"/>
                <a:cs typeface="Titillium" charset="0"/>
              </a:rPr>
              <a:t>erhöht</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doppelter</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Pflichtteil</a:t>
            </a:r>
            <a:r>
              <a:rPr lang="en-US" sz="1800" dirty="0" smtClean="0">
                <a:solidFill>
                  <a:schemeClr val="tx1"/>
                </a:solidFill>
                <a:latin typeface="Titillium" charset="0"/>
                <a:ea typeface="Titillium" charset="0"/>
                <a:cs typeface="Titillium" charset="0"/>
              </a:rPr>
              <a:t>)</a:t>
            </a:r>
            <a:r>
              <a:rPr lang="en-US" sz="1800" dirty="0" err="1" smtClean="0">
                <a:solidFill>
                  <a:schemeClr val="tx1"/>
                </a:solidFill>
                <a:latin typeface="Titillium" charset="0"/>
                <a:ea typeface="Titillium" charset="0"/>
                <a:cs typeface="Titillium" charset="0"/>
              </a:rPr>
              <a:t>Gfhh</a:t>
            </a:r>
            <a:endParaRPr lang="en-US" sz="1800" dirty="0" smtClean="0">
              <a:solidFill>
                <a:schemeClr val="tx1"/>
              </a:solidFill>
              <a:latin typeface="Titillium" charset="0"/>
              <a:ea typeface="Titillium" charset="0"/>
              <a:cs typeface="Titillium" charset="0"/>
            </a:endParaRPr>
          </a:p>
          <a:p>
            <a:pPr marL="742950" lvl="1"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Erbvertrag</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jeder</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Dritte</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als</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Erbe</a:t>
            </a:r>
            <a:r>
              <a:rPr lang="en-US" sz="1800" dirty="0" smtClean="0">
                <a:solidFill>
                  <a:schemeClr val="tx1"/>
                </a:solidFill>
                <a:latin typeface="Titillium" charset="0"/>
                <a:ea typeface="Titillium" charset="0"/>
                <a:cs typeface="Titillium" charset="0"/>
              </a:rPr>
              <a:t>)</a:t>
            </a:r>
          </a:p>
          <a:p>
            <a:pPr marL="742950" lvl="1"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Gerichtliche</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Hinterlegung</a:t>
            </a:r>
            <a:r>
              <a:rPr lang="en-US" sz="1800" dirty="0" smtClean="0">
                <a:solidFill>
                  <a:schemeClr val="tx1"/>
                </a:solidFill>
                <a:latin typeface="Titillium" charset="0"/>
                <a:ea typeface="Titillium" charset="0"/>
                <a:cs typeface="Titillium" charset="0"/>
              </a:rPr>
              <a:t> von </a:t>
            </a:r>
            <a:r>
              <a:rPr lang="en-US" sz="1800" dirty="0" err="1" smtClean="0">
                <a:solidFill>
                  <a:schemeClr val="tx1"/>
                </a:solidFill>
                <a:latin typeface="Titillium" charset="0"/>
                <a:ea typeface="Titillium" charset="0"/>
                <a:cs typeface="Titillium" charset="0"/>
              </a:rPr>
              <a:t>Testamenten</a:t>
            </a:r>
            <a:r>
              <a:rPr lang="en-US" sz="1800" dirty="0" smtClean="0">
                <a:solidFill>
                  <a:schemeClr val="tx1"/>
                </a:solidFill>
                <a:latin typeface="Titillium" charset="0"/>
                <a:ea typeface="Titillium" charset="0"/>
                <a:cs typeface="Titillium" charset="0"/>
              </a:rPr>
              <a:t>/</a:t>
            </a:r>
            <a:r>
              <a:rPr lang="en-US" sz="1800" dirty="0" err="1" smtClean="0">
                <a:solidFill>
                  <a:schemeClr val="tx1"/>
                </a:solidFill>
                <a:latin typeface="Titillium" charset="0"/>
                <a:ea typeface="Titillium" charset="0"/>
                <a:cs typeface="Titillium" charset="0"/>
              </a:rPr>
              <a:t>Erbverträgen</a:t>
            </a:r>
            <a:endParaRPr lang="en-US" sz="1800" dirty="0" smtClean="0">
              <a:solidFill>
                <a:schemeClr val="tx1"/>
              </a:solidFill>
              <a:latin typeface="Titillium" charset="0"/>
              <a:ea typeface="Titillium" charset="0"/>
              <a:cs typeface="Titillium" charset="0"/>
            </a:endParaRPr>
          </a:p>
          <a:p>
            <a:pPr marL="742950" lvl="1"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Stundung</a:t>
            </a:r>
            <a:r>
              <a:rPr lang="en-US" sz="1800" dirty="0" smtClean="0">
                <a:solidFill>
                  <a:schemeClr val="tx1"/>
                </a:solidFill>
                <a:latin typeface="Titillium" charset="0"/>
                <a:ea typeface="Titillium" charset="0"/>
                <a:cs typeface="Titillium" charset="0"/>
              </a:rPr>
              <a:t> des </a:t>
            </a:r>
            <a:r>
              <a:rPr lang="en-US" sz="1800" dirty="0" err="1" smtClean="0">
                <a:solidFill>
                  <a:schemeClr val="tx1"/>
                </a:solidFill>
                <a:latin typeface="Titillium" charset="0"/>
                <a:ea typeface="Titillium" charset="0"/>
                <a:cs typeface="Titillium" charset="0"/>
              </a:rPr>
              <a:t>Pflichtteils</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Zahlung</a:t>
            </a:r>
            <a:r>
              <a:rPr lang="en-US" sz="1800" dirty="0" smtClean="0">
                <a:solidFill>
                  <a:schemeClr val="tx1"/>
                </a:solidFill>
                <a:latin typeface="Titillium" charset="0"/>
                <a:ea typeface="Titillium" charset="0"/>
                <a:cs typeface="Titillium" charset="0"/>
              </a:rPr>
              <a:t> in </a:t>
            </a:r>
            <a:r>
              <a:rPr lang="en-US" sz="1800" dirty="0" err="1" smtClean="0">
                <a:solidFill>
                  <a:schemeClr val="tx1"/>
                </a:solidFill>
                <a:latin typeface="Titillium" charset="0"/>
                <a:ea typeface="Titillium" charset="0"/>
                <a:cs typeface="Titillium" charset="0"/>
              </a:rPr>
              <a:t>Raten</a:t>
            </a:r>
            <a:endParaRPr lang="en-US" sz="1800" dirty="0" smtClean="0">
              <a:solidFill>
                <a:schemeClr val="tx1"/>
              </a:solidFill>
              <a:latin typeface="Titillium" charset="0"/>
              <a:ea typeface="Titillium" charset="0"/>
              <a:cs typeface="Titillium" charset="0"/>
            </a:endParaRPr>
          </a:p>
        </p:txBody>
      </p:sp>
    </p:spTree>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elfolie">
    <p:spTree>
      <p:nvGrpSpPr>
        <p:cNvPr id="1" name=""/>
        <p:cNvGrpSpPr/>
        <p:nvPr/>
      </p:nvGrpSpPr>
      <p:grpSpPr>
        <a:xfrm>
          <a:off x="0" y="0"/>
          <a:ext cx="0" cy="0"/>
          <a:chOff x="0" y="0"/>
          <a:chExt cx="0" cy="0"/>
        </a:xfrm>
      </p:grpSpPr>
      <p:sp>
        <p:nvSpPr>
          <p:cNvPr id="7" name="TextBox 3"/>
          <p:cNvSpPr txBox="1"/>
          <p:nvPr userDrawn="1"/>
        </p:nvSpPr>
        <p:spPr>
          <a:xfrm>
            <a:off x="1487488" y="3537634"/>
            <a:ext cx="3135312" cy="646331"/>
          </a:xfrm>
          <a:prstGeom prst="rect">
            <a:avLst/>
          </a:prstGeom>
          <a:noFill/>
        </p:spPr>
        <p:txBody>
          <a:bodyPr wrap="square" lIns="0" tIns="0" rIns="0" bIns="0" rtlCol="0">
            <a:spAutoFit/>
          </a:bodyPr>
          <a:lstStyle/>
          <a:p>
            <a:pPr>
              <a:lnSpc>
                <a:spcPct val="100000"/>
              </a:lnSpc>
            </a:pPr>
            <a:r>
              <a:rPr lang="en-US" sz="4200" smtClean="0">
                <a:solidFill>
                  <a:srgbClr val="DFD800"/>
                </a:solidFill>
                <a:latin typeface="Titillium Light" charset="0"/>
                <a:ea typeface="Titillium Light" charset="0"/>
                <a:cs typeface="Titillium Light" charset="0"/>
              </a:rPr>
              <a:t>Erbrechtstitel</a:t>
            </a:r>
            <a:endParaRPr lang="en-US" sz="4200" dirty="0">
              <a:solidFill>
                <a:srgbClr val="DFD800"/>
              </a:solidFill>
              <a:latin typeface="Titillium Light" charset="0"/>
              <a:ea typeface="Titillium Light" charset="0"/>
              <a:cs typeface="Titillium Light" charset="0"/>
            </a:endParaRPr>
          </a:p>
        </p:txBody>
      </p:sp>
      <p:sp>
        <p:nvSpPr>
          <p:cNvPr id="11" name="TextBox 5"/>
          <p:cNvSpPr txBox="1"/>
          <p:nvPr userDrawn="1"/>
        </p:nvSpPr>
        <p:spPr>
          <a:xfrm>
            <a:off x="5253038" y="3237552"/>
            <a:ext cx="5868986" cy="1246495"/>
          </a:xfrm>
          <a:prstGeom prst="rect">
            <a:avLst/>
          </a:prstGeom>
          <a:noFill/>
        </p:spPr>
        <p:txBody>
          <a:bodyPr wrap="square" lIns="0" tIns="0" rIns="91440" bIns="0" rtlCol="0">
            <a:spAutoFit/>
          </a:bodyPr>
          <a:lstStyle/>
          <a:p>
            <a:pPr marL="285750"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Gesetzliche</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Erbfolge</a:t>
            </a:r>
            <a:endParaRPr lang="en-US" sz="1800" dirty="0" smtClean="0">
              <a:solidFill>
                <a:schemeClr val="tx1"/>
              </a:solidFill>
              <a:latin typeface="Titillium" charset="0"/>
              <a:ea typeface="Titillium" charset="0"/>
              <a:cs typeface="Titillium" charset="0"/>
            </a:endParaRPr>
          </a:p>
          <a:p>
            <a:pPr marL="285750" indent="-285750">
              <a:lnSpc>
                <a:spcPct val="150000"/>
              </a:lnSpc>
              <a:buFont typeface="Arial" charset="0"/>
              <a:buChar char="•"/>
            </a:pPr>
            <a:r>
              <a:rPr lang="en-US" sz="1800" dirty="0" smtClean="0">
                <a:solidFill>
                  <a:schemeClr val="tx1"/>
                </a:solidFill>
                <a:latin typeface="Titillium" charset="0"/>
                <a:ea typeface="Titillium" charset="0"/>
                <a:cs typeface="Titillium" charset="0"/>
              </a:rPr>
              <a:t>Testament</a:t>
            </a:r>
          </a:p>
          <a:p>
            <a:pPr marL="285750" indent="-285750">
              <a:lnSpc>
                <a:spcPct val="150000"/>
              </a:lnSpc>
              <a:buFont typeface="Arial" charset="0"/>
              <a:buChar char="•"/>
            </a:pPr>
            <a:r>
              <a:rPr lang="en-US" sz="1800" dirty="0" err="1" smtClean="0">
                <a:solidFill>
                  <a:schemeClr val="tx1"/>
                </a:solidFill>
                <a:latin typeface="Titillium" charset="0"/>
                <a:ea typeface="Titillium" charset="0"/>
                <a:cs typeface="Titillium" charset="0"/>
              </a:rPr>
              <a:t>Erbvertrag</a:t>
            </a:r>
            <a:endParaRPr lang="en-US" sz="1800" dirty="0" smtClean="0">
              <a:solidFill>
                <a:schemeClr val="tx1"/>
              </a:solidFill>
              <a:latin typeface="Titillium" charset="0"/>
              <a:ea typeface="Titillium" charset="0"/>
              <a:cs typeface="Titillium" charset="0"/>
            </a:endParaRPr>
          </a:p>
        </p:txBody>
      </p:sp>
    </p:spTree>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Titelfolie">
    <p:spTree>
      <p:nvGrpSpPr>
        <p:cNvPr id="1" name=""/>
        <p:cNvGrpSpPr/>
        <p:nvPr/>
      </p:nvGrpSpPr>
      <p:grpSpPr>
        <a:xfrm>
          <a:off x="0" y="0"/>
          <a:ext cx="0" cy="0"/>
          <a:chOff x="0" y="0"/>
          <a:chExt cx="0" cy="0"/>
        </a:xfrm>
      </p:grpSpPr>
      <p:sp>
        <p:nvSpPr>
          <p:cNvPr id="46" name="Rechteck 45"/>
          <p:cNvSpPr/>
          <p:nvPr userDrawn="1"/>
        </p:nvSpPr>
        <p:spPr>
          <a:xfrm>
            <a:off x="8756035" y="2490159"/>
            <a:ext cx="3435395" cy="3507015"/>
          </a:xfrm>
          <a:prstGeom prst="rect">
            <a:avLst/>
          </a:prstGeom>
          <a:pattFill prst="pct10">
            <a:fgClr>
              <a:schemeClr val="tx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Rechteck 7"/>
          <p:cNvSpPr/>
          <p:nvPr userDrawn="1"/>
        </p:nvSpPr>
        <p:spPr>
          <a:xfrm>
            <a:off x="2394362" y="3819979"/>
            <a:ext cx="4712284" cy="712822"/>
          </a:xfrm>
          <a:custGeom>
            <a:avLst/>
            <a:gdLst>
              <a:gd name="connsiteX0" fmla="*/ 0 w 5614633"/>
              <a:gd name="connsiteY0" fmla="*/ 0 h 1457101"/>
              <a:gd name="connsiteX1" fmla="*/ 5614633 w 5614633"/>
              <a:gd name="connsiteY1" fmla="*/ 0 h 1457101"/>
              <a:gd name="connsiteX2" fmla="*/ 5614633 w 5614633"/>
              <a:gd name="connsiteY2" fmla="*/ 1457101 h 1457101"/>
              <a:gd name="connsiteX3" fmla="*/ 0 w 5614633"/>
              <a:gd name="connsiteY3" fmla="*/ 1457101 h 1457101"/>
              <a:gd name="connsiteX4" fmla="*/ 0 w 5614633"/>
              <a:gd name="connsiteY4" fmla="*/ 0 h 1457101"/>
              <a:gd name="connsiteX0" fmla="*/ 0 w 5614633"/>
              <a:gd name="connsiteY0" fmla="*/ 0 h 1457101"/>
              <a:gd name="connsiteX1" fmla="*/ 5614633 w 5614633"/>
              <a:gd name="connsiteY1" fmla="*/ 0 h 1457101"/>
              <a:gd name="connsiteX2" fmla="*/ 5614633 w 5614633"/>
              <a:gd name="connsiteY2" fmla="*/ 1457101 h 1457101"/>
              <a:gd name="connsiteX3" fmla="*/ 0 w 5614633"/>
              <a:gd name="connsiteY3" fmla="*/ 1457101 h 1457101"/>
              <a:gd name="connsiteX4" fmla="*/ 91440 w 5614633"/>
              <a:gd name="connsiteY4" fmla="*/ 91440 h 1457101"/>
              <a:gd name="connsiteX0" fmla="*/ 14885 w 5629518"/>
              <a:gd name="connsiteY0" fmla="*/ 0 h 1457101"/>
              <a:gd name="connsiteX1" fmla="*/ 5629518 w 5629518"/>
              <a:gd name="connsiteY1" fmla="*/ 0 h 1457101"/>
              <a:gd name="connsiteX2" fmla="*/ 5629518 w 5629518"/>
              <a:gd name="connsiteY2" fmla="*/ 1457101 h 1457101"/>
              <a:gd name="connsiteX3" fmla="*/ 14885 w 5629518"/>
              <a:gd name="connsiteY3" fmla="*/ 1457101 h 1457101"/>
              <a:gd name="connsiteX4" fmla="*/ 0 w 5629518"/>
              <a:gd name="connsiteY4" fmla="*/ 899515 h 1457101"/>
              <a:gd name="connsiteX0" fmla="*/ 4252 w 5618885"/>
              <a:gd name="connsiteY0" fmla="*/ 0 h 1457101"/>
              <a:gd name="connsiteX1" fmla="*/ 5618885 w 5618885"/>
              <a:gd name="connsiteY1" fmla="*/ 0 h 1457101"/>
              <a:gd name="connsiteX2" fmla="*/ 5618885 w 5618885"/>
              <a:gd name="connsiteY2" fmla="*/ 1457101 h 1457101"/>
              <a:gd name="connsiteX3" fmla="*/ 4252 w 5618885"/>
              <a:gd name="connsiteY3" fmla="*/ 1457101 h 1457101"/>
              <a:gd name="connsiteX4" fmla="*/ 0 w 5618885"/>
              <a:gd name="connsiteY4" fmla="*/ 867617 h 1457101"/>
              <a:gd name="connsiteX0" fmla="*/ 4252 w 5618885"/>
              <a:gd name="connsiteY0" fmla="*/ 0 h 1457101"/>
              <a:gd name="connsiteX1" fmla="*/ 5618885 w 5618885"/>
              <a:gd name="connsiteY1" fmla="*/ 744279 h 1457101"/>
              <a:gd name="connsiteX2" fmla="*/ 5618885 w 5618885"/>
              <a:gd name="connsiteY2" fmla="*/ 1457101 h 1457101"/>
              <a:gd name="connsiteX3" fmla="*/ 4252 w 5618885"/>
              <a:gd name="connsiteY3" fmla="*/ 1457101 h 1457101"/>
              <a:gd name="connsiteX4" fmla="*/ 0 w 5618885"/>
              <a:gd name="connsiteY4" fmla="*/ 867617 h 1457101"/>
              <a:gd name="connsiteX0" fmla="*/ 5618885 w 5618885"/>
              <a:gd name="connsiteY0" fmla="*/ 0 h 712822"/>
              <a:gd name="connsiteX1" fmla="*/ 5618885 w 5618885"/>
              <a:gd name="connsiteY1" fmla="*/ 712822 h 712822"/>
              <a:gd name="connsiteX2" fmla="*/ 4252 w 5618885"/>
              <a:gd name="connsiteY2" fmla="*/ 712822 h 712822"/>
              <a:gd name="connsiteX3" fmla="*/ 0 w 5618885"/>
              <a:gd name="connsiteY3" fmla="*/ 123338 h 712822"/>
            </a:gdLst>
            <a:ahLst/>
            <a:cxnLst>
              <a:cxn ang="0">
                <a:pos x="connsiteX0" y="connsiteY0"/>
              </a:cxn>
              <a:cxn ang="0">
                <a:pos x="connsiteX1" y="connsiteY1"/>
              </a:cxn>
              <a:cxn ang="0">
                <a:pos x="connsiteX2" y="connsiteY2"/>
              </a:cxn>
              <a:cxn ang="0">
                <a:pos x="connsiteX3" y="connsiteY3"/>
              </a:cxn>
            </a:cxnLst>
            <a:rect l="l" t="t" r="r" b="b"/>
            <a:pathLst>
              <a:path w="5618885" h="712822">
                <a:moveTo>
                  <a:pt x="5618885" y="0"/>
                </a:moveTo>
                <a:lnTo>
                  <a:pt x="5618885" y="712822"/>
                </a:lnTo>
                <a:lnTo>
                  <a:pt x="4252" y="712822"/>
                </a:lnTo>
                <a:cubicBezTo>
                  <a:pt x="4252" y="227122"/>
                  <a:pt x="0" y="123338"/>
                  <a:pt x="0" y="123338"/>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41" name="Gerade Verbindung 40"/>
          <p:cNvCxnSpPr/>
          <p:nvPr userDrawn="1"/>
        </p:nvCxnSpPr>
        <p:spPr>
          <a:xfrm>
            <a:off x="4825683" y="4532801"/>
            <a:ext cx="2240134" cy="84896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userDrawn="1"/>
        </p:nvCxnSpPr>
        <p:spPr>
          <a:xfrm>
            <a:off x="4825683" y="4532801"/>
            <a:ext cx="0" cy="6051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Gerade Verbindung 46"/>
          <p:cNvCxnSpPr/>
          <p:nvPr userDrawn="1"/>
        </p:nvCxnSpPr>
        <p:spPr>
          <a:xfrm flipH="1">
            <a:off x="2394362" y="4532801"/>
            <a:ext cx="2431321" cy="10297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Oval 52"/>
          <p:cNvSpPr>
            <a:spLocks noChangeAspect="1"/>
          </p:cNvSpPr>
          <p:nvPr userDrawn="1"/>
        </p:nvSpPr>
        <p:spPr>
          <a:xfrm>
            <a:off x="4549237" y="5137997"/>
            <a:ext cx="540000" cy="540000"/>
          </a:xfrm>
          <a:prstGeom prst="ellipse">
            <a:avLst/>
          </a:prstGeom>
          <a:solidFill>
            <a:schemeClr val="tx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4" name="Oval 53"/>
          <p:cNvSpPr>
            <a:spLocks noChangeAspect="1"/>
          </p:cNvSpPr>
          <p:nvPr userDrawn="1"/>
        </p:nvSpPr>
        <p:spPr>
          <a:xfrm>
            <a:off x="6875346" y="5137997"/>
            <a:ext cx="540000" cy="540000"/>
          </a:xfrm>
          <a:prstGeom prst="ellipse">
            <a:avLst/>
          </a:prstGeom>
          <a:solidFill>
            <a:schemeClr val="tx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Oval 2"/>
          <p:cNvSpPr/>
          <p:nvPr userDrawn="1"/>
        </p:nvSpPr>
        <p:spPr>
          <a:xfrm>
            <a:off x="1490651" y="2330726"/>
            <a:ext cx="1728000" cy="1728000"/>
          </a:xfrm>
          <a:prstGeom prst="ellipse">
            <a:avLst/>
          </a:prstGeom>
          <a:solidFill>
            <a:srgbClr val="EDEB3F"/>
          </a:solidFill>
          <a:ln w="254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Oval 19"/>
          <p:cNvSpPr>
            <a:spLocks noChangeAspect="1"/>
          </p:cNvSpPr>
          <p:nvPr userDrawn="1"/>
        </p:nvSpPr>
        <p:spPr>
          <a:xfrm>
            <a:off x="6332646" y="2490159"/>
            <a:ext cx="1548000" cy="1548000"/>
          </a:xfrm>
          <a:prstGeom prst="ellipse">
            <a:avLst/>
          </a:prstGeom>
          <a:pattFill prst="pct10">
            <a:fgClr>
              <a:schemeClr val="tx1"/>
            </a:fgClr>
            <a:bgClr>
              <a:schemeClr val="bg1"/>
            </a:bgClr>
          </a:patt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Box 5"/>
          <p:cNvSpPr txBox="1"/>
          <p:nvPr userDrawn="1"/>
        </p:nvSpPr>
        <p:spPr>
          <a:xfrm>
            <a:off x="9365603" y="3088133"/>
            <a:ext cx="5868986" cy="2354491"/>
          </a:xfrm>
          <a:prstGeom prst="rect">
            <a:avLst/>
          </a:prstGeom>
          <a:noFill/>
        </p:spPr>
        <p:txBody>
          <a:bodyPr wrap="square" lIns="0" tIns="0" rIns="91440" bIns="0" rtlCol="0">
            <a:spAutoFit/>
          </a:bodyPr>
          <a:lstStyle/>
          <a:p>
            <a:pPr marL="0" indent="0">
              <a:lnSpc>
                <a:spcPct val="150000"/>
              </a:lnSpc>
              <a:buFont typeface="Arial" charset="0"/>
              <a:buNone/>
            </a:pPr>
            <a:r>
              <a:rPr lang="en-US" sz="1800" dirty="0" smtClean="0">
                <a:solidFill>
                  <a:schemeClr val="tx1"/>
                </a:solidFill>
                <a:latin typeface="Titillium" charset="0"/>
                <a:ea typeface="Titillium" charset="0"/>
                <a:cs typeface="Titillium" charset="0"/>
              </a:rPr>
              <a:t>Der </a:t>
            </a:r>
            <a:r>
              <a:rPr lang="en-US" sz="1800" dirty="0" err="1" smtClean="0">
                <a:solidFill>
                  <a:schemeClr val="tx1"/>
                </a:solidFill>
                <a:latin typeface="Titillium" charset="0"/>
                <a:ea typeface="Titillium" charset="0"/>
                <a:cs typeface="Titillium" charset="0"/>
              </a:rPr>
              <a:t>Ehepartner</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erbt</a:t>
            </a:r>
            <a:r>
              <a:rPr lang="en-US" sz="1800" baseline="0" dirty="0" smtClean="0">
                <a:solidFill>
                  <a:schemeClr val="tx1"/>
                </a:solidFill>
                <a:latin typeface="Titillium" charset="0"/>
                <a:ea typeface="Titillium" charset="0"/>
                <a:cs typeface="Titillium" charset="0"/>
              </a:rPr>
              <a:t> </a:t>
            </a:r>
          </a:p>
          <a:p>
            <a:pPr marL="0" indent="0">
              <a:lnSpc>
                <a:spcPct val="150000"/>
              </a:lnSpc>
              <a:buFont typeface="Arial" charset="0"/>
              <a:buNone/>
            </a:pPr>
            <a:r>
              <a:rPr lang="en-US" sz="1800" dirty="0" err="1" smtClean="0">
                <a:solidFill>
                  <a:schemeClr val="tx1"/>
                </a:solidFill>
                <a:latin typeface="Titillium" charset="0"/>
                <a:ea typeface="Titillium" charset="0"/>
                <a:cs typeface="Titillium" charset="0"/>
              </a:rPr>
              <a:t>zusammen</a:t>
            </a:r>
            <a:r>
              <a:rPr lang="en-US" sz="1800" dirty="0" smtClean="0">
                <a:solidFill>
                  <a:schemeClr val="tx1"/>
                </a:solidFill>
                <a:latin typeface="Titillium" charset="0"/>
                <a:ea typeface="Titillium" charset="0"/>
                <a:cs typeface="Titillium" charset="0"/>
              </a:rPr>
              <a:t> </a:t>
            </a:r>
            <a:r>
              <a:rPr lang="en-US" sz="1800" dirty="0" err="1" smtClean="0">
                <a:solidFill>
                  <a:schemeClr val="tx1"/>
                </a:solidFill>
                <a:latin typeface="Titillium" charset="0"/>
                <a:ea typeface="Titillium" charset="0"/>
                <a:cs typeface="Titillium" charset="0"/>
              </a:rPr>
              <a:t>mit</a:t>
            </a:r>
            <a:r>
              <a:rPr lang="en-US" sz="1800" dirty="0" smtClean="0">
                <a:solidFill>
                  <a:schemeClr val="tx1"/>
                </a:solidFill>
                <a:latin typeface="Titillium" charset="0"/>
                <a:ea typeface="Titillium" charset="0"/>
                <a:cs typeface="Titillium" charset="0"/>
              </a:rPr>
              <a:t> den </a:t>
            </a:r>
          </a:p>
          <a:p>
            <a:pPr marL="0" indent="0">
              <a:lnSpc>
                <a:spcPct val="150000"/>
              </a:lnSpc>
              <a:buFont typeface="Arial" charset="0"/>
              <a:buNone/>
            </a:pPr>
            <a:r>
              <a:rPr lang="en-US" sz="1800" dirty="0" err="1" smtClean="0">
                <a:solidFill>
                  <a:schemeClr val="tx1"/>
                </a:solidFill>
                <a:latin typeface="Titillium" charset="0"/>
                <a:ea typeface="Titillium" charset="0"/>
                <a:cs typeface="Titillium" charset="0"/>
              </a:rPr>
              <a:t>Nachkommen</a:t>
            </a:r>
            <a:r>
              <a:rPr lang="en-US" sz="1800" dirty="0" smtClean="0">
                <a:solidFill>
                  <a:schemeClr val="tx1"/>
                </a:solidFill>
                <a:latin typeface="Titillium" charset="0"/>
                <a:ea typeface="Titillium" charset="0"/>
                <a:cs typeface="Titillium" charset="0"/>
              </a:rPr>
              <a:t>:</a:t>
            </a:r>
          </a:p>
          <a:p>
            <a:pPr marL="0" indent="0">
              <a:lnSpc>
                <a:spcPct val="100000"/>
              </a:lnSpc>
              <a:buFont typeface="Arial" charset="0"/>
              <a:buNone/>
            </a:pPr>
            <a:endParaRPr lang="en-US" sz="1800" dirty="0" smtClean="0">
              <a:solidFill>
                <a:schemeClr val="tx1"/>
              </a:solidFill>
              <a:latin typeface="Titillium" charset="0"/>
              <a:ea typeface="Titillium" charset="0"/>
              <a:cs typeface="Titillium" charset="0"/>
            </a:endParaRPr>
          </a:p>
          <a:p>
            <a:pPr marL="0" indent="0">
              <a:lnSpc>
                <a:spcPct val="150000"/>
              </a:lnSpc>
              <a:buFont typeface="Arial" charset="0"/>
              <a:buNone/>
            </a:pPr>
            <a:r>
              <a:rPr lang="en-US" sz="1800" b="1" dirty="0" smtClean="0">
                <a:solidFill>
                  <a:schemeClr val="tx1"/>
                </a:solidFill>
                <a:latin typeface="Titillium" charset="0"/>
                <a:ea typeface="Titillium" charset="0"/>
                <a:cs typeface="Titillium" charset="0"/>
              </a:rPr>
              <a:t>EHEPARNTER	1/2</a:t>
            </a:r>
          </a:p>
          <a:p>
            <a:pPr marL="0" indent="0">
              <a:lnSpc>
                <a:spcPct val="150000"/>
              </a:lnSpc>
              <a:buFont typeface="Arial" charset="0"/>
              <a:buNone/>
            </a:pPr>
            <a:r>
              <a:rPr lang="en-US" sz="1800" b="1" dirty="0" smtClean="0">
                <a:solidFill>
                  <a:srgbClr val="DFD800"/>
                </a:solidFill>
                <a:latin typeface="Titillium" charset="0"/>
                <a:ea typeface="Titillium" charset="0"/>
                <a:cs typeface="Titillium" charset="0"/>
              </a:rPr>
              <a:t>KINDER		1/2</a:t>
            </a:r>
          </a:p>
        </p:txBody>
      </p:sp>
      <p:sp>
        <p:nvSpPr>
          <p:cNvPr id="12" name="TextBox 8"/>
          <p:cNvSpPr txBox="1"/>
          <p:nvPr userDrawn="1"/>
        </p:nvSpPr>
        <p:spPr>
          <a:xfrm>
            <a:off x="6229460" y="3169812"/>
            <a:ext cx="1754372" cy="183127"/>
          </a:xfrm>
          <a:prstGeom prst="rect">
            <a:avLst/>
          </a:prstGeom>
          <a:noFill/>
        </p:spPr>
        <p:txBody>
          <a:bodyPr wrap="square" lIns="0" tIns="0" rIns="0" bIns="0" rtlCol="0">
            <a:spAutoFit/>
          </a:bodyPr>
          <a:lstStyle/>
          <a:p>
            <a:pPr algn="ctr">
              <a:lnSpc>
                <a:spcPct val="80000"/>
              </a:lnSpc>
            </a:pPr>
            <a:r>
              <a:rPr lang="en-US" sz="1400" b="0" dirty="0" smtClean="0">
                <a:solidFill>
                  <a:schemeClr val="tx1"/>
                </a:solidFill>
                <a:latin typeface="Titillium" charset="0"/>
                <a:ea typeface="Titillium" charset="0"/>
                <a:cs typeface="Titillium" charset="0"/>
              </a:rPr>
              <a:t>EHEPARTNER</a:t>
            </a:r>
            <a:endParaRPr lang="en-US" sz="1400" b="0" spc="200" dirty="0">
              <a:latin typeface="Titillium" charset="0"/>
              <a:ea typeface="Titillium" charset="0"/>
              <a:cs typeface="Titillium" charset="0"/>
            </a:endParaRPr>
          </a:p>
        </p:txBody>
      </p:sp>
      <p:sp>
        <p:nvSpPr>
          <p:cNvPr id="27" name="Oval 26"/>
          <p:cNvSpPr>
            <a:spLocks noChangeAspect="1"/>
          </p:cNvSpPr>
          <p:nvPr userDrawn="1"/>
        </p:nvSpPr>
        <p:spPr>
          <a:xfrm>
            <a:off x="2084651" y="5137997"/>
            <a:ext cx="540000" cy="540000"/>
          </a:xfrm>
          <a:prstGeom prst="ellipse">
            <a:avLst/>
          </a:prstGeom>
          <a:solidFill>
            <a:schemeClr val="tx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Box 11"/>
          <p:cNvSpPr txBox="1"/>
          <p:nvPr userDrawn="1"/>
        </p:nvSpPr>
        <p:spPr>
          <a:xfrm>
            <a:off x="1487488" y="5333629"/>
            <a:ext cx="1754372" cy="183127"/>
          </a:xfrm>
          <a:prstGeom prst="rect">
            <a:avLst/>
          </a:prstGeom>
          <a:noFill/>
        </p:spPr>
        <p:txBody>
          <a:bodyPr wrap="square" lIns="0" tIns="0" rIns="0" bIns="0" rtlCol="0">
            <a:spAutoFit/>
          </a:bodyPr>
          <a:lstStyle/>
          <a:p>
            <a:pPr algn="ctr">
              <a:lnSpc>
                <a:spcPct val="80000"/>
              </a:lnSpc>
            </a:pPr>
            <a:r>
              <a:rPr lang="en-US" sz="1400" b="1" spc="200" dirty="0" smtClean="0">
                <a:solidFill>
                  <a:srgbClr val="F7F53F"/>
                </a:solidFill>
                <a:latin typeface="Titillium" charset="0"/>
                <a:ea typeface="Titillium" charset="0"/>
                <a:cs typeface="Titillium" charset="0"/>
              </a:rPr>
              <a:t>1/6</a:t>
            </a:r>
            <a:endParaRPr lang="en-US" sz="1400" b="1" spc="200" dirty="0">
              <a:solidFill>
                <a:srgbClr val="F7F53F"/>
              </a:solidFill>
              <a:latin typeface="Titillium" charset="0"/>
              <a:ea typeface="Titillium" charset="0"/>
              <a:cs typeface="Titillium" charset="0"/>
            </a:endParaRPr>
          </a:p>
        </p:txBody>
      </p:sp>
      <p:sp>
        <p:nvSpPr>
          <p:cNvPr id="15" name="TextBox 12"/>
          <p:cNvSpPr txBox="1"/>
          <p:nvPr userDrawn="1"/>
        </p:nvSpPr>
        <p:spPr>
          <a:xfrm>
            <a:off x="1487488" y="5653843"/>
            <a:ext cx="2314538" cy="296235"/>
          </a:xfrm>
          <a:prstGeom prst="rect">
            <a:avLst/>
          </a:prstGeom>
          <a:noFill/>
        </p:spPr>
        <p:txBody>
          <a:bodyPr wrap="square" lIns="0" tIns="0" rIns="91440" bIns="0" rtlCol="0">
            <a:spAutoFit/>
          </a:bodyPr>
          <a:lstStyle/>
          <a:p>
            <a:pPr algn="ctr">
              <a:lnSpc>
                <a:spcPct val="150000"/>
              </a:lnSpc>
            </a:pPr>
            <a:r>
              <a:rPr lang="en-US" sz="1400" dirty="0" smtClean="0">
                <a:solidFill>
                  <a:schemeClr val="tx1"/>
                </a:solidFill>
                <a:latin typeface="Titillium" charset="0"/>
                <a:ea typeface="Titillium" charset="0"/>
                <a:cs typeface="Titillium" charset="0"/>
              </a:rPr>
              <a:t>SOHN</a:t>
            </a:r>
            <a:endParaRPr lang="en-US" sz="1400" dirty="0">
              <a:solidFill>
                <a:schemeClr val="tx1"/>
              </a:solidFill>
              <a:latin typeface="Titillium" charset="0"/>
              <a:ea typeface="Titillium" charset="0"/>
              <a:cs typeface="Titillium" charset="0"/>
            </a:endParaRPr>
          </a:p>
        </p:txBody>
      </p:sp>
      <p:sp>
        <p:nvSpPr>
          <p:cNvPr id="16" name="TextBox 14"/>
          <p:cNvSpPr txBox="1"/>
          <p:nvPr userDrawn="1"/>
        </p:nvSpPr>
        <p:spPr>
          <a:xfrm>
            <a:off x="3949796" y="5333629"/>
            <a:ext cx="1754372" cy="183127"/>
          </a:xfrm>
          <a:prstGeom prst="rect">
            <a:avLst/>
          </a:prstGeom>
          <a:noFill/>
        </p:spPr>
        <p:txBody>
          <a:bodyPr wrap="square" lIns="0" tIns="0" rIns="0" bIns="0" rtlCol="0">
            <a:spAutoFit/>
          </a:bodyPr>
          <a:lstStyle/>
          <a:p>
            <a:pPr algn="ctr">
              <a:lnSpc>
                <a:spcPct val="80000"/>
              </a:lnSpc>
            </a:pPr>
            <a:r>
              <a:rPr lang="en-US" sz="1400" b="1" spc="200" dirty="0" smtClean="0">
                <a:solidFill>
                  <a:srgbClr val="F7F53F"/>
                </a:solidFill>
                <a:latin typeface="Titillium" charset="0"/>
                <a:ea typeface="Titillium" charset="0"/>
                <a:cs typeface="Titillium" charset="0"/>
              </a:rPr>
              <a:t>1/6</a:t>
            </a:r>
            <a:endParaRPr lang="en-US" sz="1400" b="1" spc="200" dirty="0">
              <a:solidFill>
                <a:srgbClr val="F7F53F"/>
              </a:solidFill>
              <a:latin typeface="Titillium" charset="0"/>
              <a:ea typeface="Titillium" charset="0"/>
              <a:cs typeface="Titillium" charset="0"/>
            </a:endParaRPr>
          </a:p>
        </p:txBody>
      </p:sp>
      <p:sp>
        <p:nvSpPr>
          <p:cNvPr id="17" name="TextBox 15"/>
          <p:cNvSpPr txBox="1"/>
          <p:nvPr userDrawn="1"/>
        </p:nvSpPr>
        <p:spPr>
          <a:xfrm>
            <a:off x="4118857" y="5662029"/>
            <a:ext cx="2314538" cy="296235"/>
          </a:xfrm>
          <a:prstGeom prst="rect">
            <a:avLst/>
          </a:prstGeom>
          <a:noFill/>
        </p:spPr>
        <p:txBody>
          <a:bodyPr wrap="square" lIns="0" tIns="0" rIns="91440" bIns="0" rtlCol="0">
            <a:spAutoFit/>
          </a:bodyPr>
          <a:lstStyle/>
          <a:p>
            <a:pPr algn="ctr">
              <a:lnSpc>
                <a:spcPct val="150000"/>
              </a:lnSpc>
            </a:pPr>
            <a:r>
              <a:rPr lang="en-US" sz="1400" dirty="0" smtClean="0">
                <a:solidFill>
                  <a:schemeClr val="tx1"/>
                </a:solidFill>
                <a:latin typeface="Titillium" charset="0"/>
                <a:ea typeface="Titillium" charset="0"/>
                <a:cs typeface="Titillium" charset="0"/>
              </a:rPr>
              <a:t>TOCHTER</a:t>
            </a:r>
            <a:endParaRPr lang="en-US" sz="1400" dirty="0">
              <a:solidFill>
                <a:schemeClr val="tx1"/>
              </a:solidFill>
              <a:latin typeface="Titillium" charset="0"/>
              <a:ea typeface="Titillium" charset="0"/>
              <a:cs typeface="Titillium" charset="0"/>
            </a:endParaRPr>
          </a:p>
        </p:txBody>
      </p:sp>
      <p:sp>
        <p:nvSpPr>
          <p:cNvPr id="18" name="TextBox 17"/>
          <p:cNvSpPr txBox="1"/>
          <p:nvPr userDrawn="1"/>
        </p:nvSpPr>
        <p:spPr>
          <a:xfrm>
            <a:off x="6281347" y="5333629"/>
            <a:ext cx="1754372" cy="183127"/>
          </a:xfrm>
          <a:prstGeom prst="rect">
            <a:avLst/>
          </a:prstGeom>
          <a:noFill/>
        </p:spPr>
        <p:txBody>
          <a:bodyPr wrap="square" lIns="0" tIns="0" rIns="0" bIns="0" rtlCol="0">
            <a:spAutoFit/>
          </a:bodyPr>
          <a:lstStyle/>
          <a:p>
            <a:pPr algn="ctr">
              <a:lnSpc>
                <a:spcPct val="80000"/>
              </a:lnSpc>
            </a:pPr>
            <a:r>
              <a:rPr lang="en-US" sz="1400" b="1" spc="200" dirty="0" smtClean="0">
                <a:solidFill>
                  <a:srgbClr val="F7F53F"/>
                </a:solidFill>
                <a:latin typeface="Titillium" charset="0"/>
                <a:ea typeface="Titillium" charset="0"/>
                <a:cs typeface="Titillium" charset="0"/>
              </a:rPr>
              <a:t>1/6</a:t>
            </a:r>
            <a:endParaRPr lang="en-US" sz="1400" b="1" spc="200" dirty="0">
              <a:solidFill>
                <a:srgbClr val="F7F53F"/>
              </a:solidFill>
              <a:latin typeface="Titillium" charset="0"/>
              <a:ea typeface="Titillium" charset="0"/>
              <a:cs typeface="Titillium" charset="0"/>
            </a:endParaRPr>
          </a:p>
        </p:txBody>
      </p:sp>
      <p:sp>
        <p:nvSpPr>
          <p:cNvPr id="4" name="Rechteck 3"/>
          <p:cNvSpPr/>
          <p:nvPr userDrawn="1"/>
        </p:nvSpPr>
        <p:spPr>
          <a:xfrm>
            <a:off x="1577652" y="3074402"/>
            <a:ext cx="1595309" cy="327782"/>
          </a:xfrm>
          <a:prstGeom prst="rect">
            <a:avLst/>
          </a:prstGeom>
        </p:spPr>
        <p:txBody>
          <a:bodyPr wrap="none">
            <a:spAutoFit/>
          </a:bodyPr>
          <a:lstStyle/>
          <a:p>
            <a:pPr algn="ctr">
              <a:lnSpc>
                <a:spcPct val="80000"/>
              </a:lnSpc>
            </a:pPr>
            <a:r>
              <a:rPr lang="en-US" sz="1800" b="1" spc="200" dirty="0" smtClean="0">
                <a:solidFill>
                  <a:schemeClr val="bg1"/>
                </a:solidFill>
                <a:latin typeface="Titillium" charset="0"/>
                <a:ea typeface="Titillium" charset="0"/>
                <a:cs typeface="Titillium" charset="0"/>
              </a:rPr>
              <a:t>ERBLASSER</a:t>
            </a:r>
            <a:endParaRPr lang="en-US" sz="1800" b="1" spc="200" dirty="0">
              <a:solidFill>
                <a:schemeClr val="bg1"/>
              </a:solidFill>
              <a:latin typeface="Titillium" charset="0"/>
              <a:ea typeface="Titillium" charset="0"/>
              <a:cs typeface="Titillium" charset="0"/>
            </a:endParaRPr>
          </a:p>
        </p:txBody>
      </p:sp>
      <p:sp>
        <p:nvSpPr>
          <p:cNvPr id="22" name="Rechteck 21"/>
          <p:cNvSpPr/>
          <p:nvPr userDrawn="1"/>
        </p:nvSpPr>
        <p:spPr>
          <a:xfrm>
            <a:off x="6815292" y="3371985"/>
            <a:ext cx="623890" cy="327782"/>
          </a:xfrm>
          <a:prstGeom prst="rect">
            <a:avLst/>
          </a:prstGeom>
        </p:spPr>
        <p:txBody>
          <a:bodyPr wrap="none">
            <a:spAutoFit/>
          </a:bodyPr>
          <a:lstStyle/>
          <a:p>
            <a:pPr algn="ctr">
              <a:lnSpc>
                <a:spcPct val="80000"/>
              </a:lnSpc>
            </a:pPr>
            <a:r>
              <a:rPr lang="en-US" sz="1800" b="1" spc="200" dirty="0" smtClean="0">
                <a:solidFill>
                  <a:schemeClr val="tx1"/>
                </a:solidFill>
                <a:latin typeface="Titillium" charset="0"/>
                <a:ea typeface="Titillium" charset="0"/>
                <a:cs typeface="Titillium" charset="0"/>
              </a:rPr>
              <a:t>1/2</a:t>
            </a:r>
            <a:endParaRPr lang="en-US" sz="1800" b="1" spc="200" dirty="0">
              <a:solidFill>
                <a:schemeClr val="tx1"/>
              </a:solidFill>
              <a:latin typeface="Titillium" charset="0"/>
              <a:ea typeface="Titillium" charset="0"/>
              <a:cs typeface="Titillium" charset="0"/>
            </a:endParaRPr>
          </a:p>
        </p:txBody>
      </p:sp>
      <p:sp>
        <p:nvSpPr>
          <p:cNvPr id="24" name="Oval 23"/>
          <p:cNvSpPr>
            <a:spLocks noChangeAspect="1"/>
          </p:cNvSpPr>
          <p:nvPr userDrawn="1"/>
        </p:nvSpPr>
        <p:spPr>
          <a:xfrm flipH="1" flipV="1">
            <a:off x="4728858" y="2952822"/>
            <a:ext cx="540000" cy="540000"/>
          </a:xfrm>
          <a:prstGeom prst="ellipse">
            <a:avLst/>
          </a:prstGeom>
          <a:noFill/>
          <a:ln w="25400">
            <a:solidFill>
              <a:srgbClr val="F7F5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Shape 3688"/>
          <p:cNvSpPr/>
          <p:nvPr userDrawn="1"/>
        </p:nvSpPr>
        <p:spPr>
          <a:xfrm>
            <a:off x="4219548" y="5457174"/>
            <a:ext cx="540000" cy="540000"/>
          </a:xfrm>
          <a:custGeom>
            <a:avLst/>
            <a:gdLst/>
            <a:ahLst/>
            <a:cxnLst>
              <a:cxn ang="0">
                <a:pos x="wd2" y="hd2"/>
              </a:cxn>
              <a:cxn ang="5400000">
                <a:pos x="wd2" y="hd2"/>
              </a:cxn>
              <a:cxn ang="10800000">
                <a:pos x="wd2" y="hd2"/>
              </a:cxn>
              <a:cxn ang="16200000">
                <a:pos x="wd2" y="hd2"/>
              </a:cxn>
            </a:cxnLst>
            <a:rect l="0" t="0" r="r" b="b"/>
            <a:pathLst>
              <a:path w="21600" h="21600" extrusionOk="0">
                <a:moveTo>
                  <a:pt x="17593" y="17879"/>
                </a:moveTo>
                <a:cubicBezTo>
                  <a:pt x="16514" y="16546"/>
                  <a:pt x="15177" y="15812"/>
                  <a:pt x="14084" y="15323"/>
                </a:cubicBezTo>
                <a:cubicBezTo>
                  <a:pt x="13842" y="15214"/>
                  <a:pt x="13687" y="15098"/>
                  <a:pt x="13598" y="14990"/>
                </a:cubicBezTo>
                <a:cubicBezTo>
                  <a:pt x="15238" y="14959"/>
                  <a:pt x="16521" y="14237"/>
                  <a:pt x="16581" y="14203"/>
                </a:cubicBezTo>
                <a:cubicBezTo>
                  <a:pt x="16751" y="14106"/>
                  <a:pt x="16846" y="13918"/>
                  <a:pt x="16826" y="13724"/>
                </a:cubicBezTo>
                <a:cubicBezTo>
                  <a:pt x="16807" y="13546"/>
                  <a:pt x="16693" y="13394"/>
                  <a:pt x="16530" y="13325"/>
                </a:cubicBezTo>
                <a:cubicBezTo>
                  <a:pt x="16461" y="13276"/>
                  <a:pt x="15663" y="12629"/>
                  <a:pt x="15663" y="9051"/>
                </a:cubicBezTo>
                <a:cubicBezTo>
                  <a:pt x="15663" y="5000"/>
                  <a:pt x="14115" y="2945"/>
                  <a:pt x="11061" y="2945"/>
                </a:cubicBezTo>
                <a:cubicBezTo>
                  <a:pt x="8481" y="2945"/>
                  <a:pt x="5845" y="3643"/>
                  <a:pt x="5845" y="8806"/>
                </a:cubicBezTo>
                <a:cubicBezTo>
                  <a:pt x="5845" y="12556"/>
                  <a:pt x="5219" y="13279"/>
                  <a:pt x="5122" y="13367"/>
                </a:cubicBezTo>
                <a:cubicBezTo>
                  <a:pt x="4957" y="13417"/>
                  <a:pt x="4826" y="13551"/>
                  <a:pt x="4784" y="13723"/>
                </a:cubicBezTo>
                <a:cubicBezTo>
                  <a:pt x="4734" y="13934"/>
                  <a:pt x="4828" y="14154"/>
                  <a:pt x="5015" y="14262"/>
                </a:cubicBezTo>
                <a:cubicBezTo>
                  <a:pt x="6396" y="15064"/>
                  <a:pt x="7482" y="15136"/>
                  <a:pt x="8065" y="15092"/>
                </a:cubicBezTo>
                <a:cubicBezTo>
                  <a:pt x="7994" y="15151"/>
                  <a:pt x="7850" y="15241"/>
                  <a:pt x="7564" y="15335"/>
                </a:cubicBezTo>
                <a:cubicBezTo>
                  <a:pt x="6211" y="15776"/>
                  <a:pt x="4766" y="16808"/>
                  <a:pt x="3958" y="17835"/>
                </a:cubicBezTo>
                <a:cubicBezTo>
                  <a:pt x="2125" y="16050"/>
                  <a:pt x="982" y="13560"/>
                  <a:pt x="982" y="10800"/>
                </a:cubicBezTo>
                <a:cubicBezTo>
                  <a:pt x="982" y="5378"/>
                  <a:pt x="5377" y="982"/>
                  <a:pt x="10800" y="982"/>
                </a:cubicBezTo>
                <a:cubicBezTo>
                  <a:pt x="16222" y="982"/>
                  <a:pt x="20618" y="5378"/>
                  <a:pt x="20618" y="10800"/>
                </a:cubicBezTo>
                <a:cubicBezTo>
                  <a:pt x="20618" y="13584"/>
                  <a:pt x="19454" y="16092"/>
                  <a:pt x="17593" y="17879"/>
                </a:cubicBezTo>
                <a:moveTo>
                  <a:pt x="10800" y="20618"/>
                </a:moveTo>
                <a:cubicBezTo>
                  <a:pt x="8489" y="20618"/>
                  <a:pt x="6370" y="19816"/>
                  <a:pt x="4693" y="18480"/>
                </a:cubicBezTo>
                <a:cubicBezTo>
                  <a:pt x="5360" y="17605"/>
                  <a:pt x="6693" y="16652"/>
                  <a:pt x="7869" y="16268"/>
                </a:cubicBezTo>
                <a:cubicBezTo>
                  <a:pt x="8578" y="16037"/>
                  <a:pt x="8988" y="15688"/>
                  <a:pt x="9087" y="15233"/>
                </a:cubicBezTo>
                <a:cubicBezTo>
                  <a:pt x="9214" y="14656"/>
                  <a:pt x="8775" y="14230"/>
                  <a:pt x="8725" y="14184"/>
                </a:cubicBezTo>
                <a:cubicBezTo>
                  <a:pt x="8597" y="14066"/>
                  <a:pt x="8412" y="14025"/>
                  <a:pt x="8246" y="14074"/>
                </a:cubicBezTo>
                <a:cubicBezTo>
                  <a:pt x="8208" y="14087"/>
                  <a:pt x="7406" y="14309"/>
                  <a:pt x="6089" y="13714"/>
                </a:cubicBezTo>
                <a:cubicBezTo>
                  <a:pt x="6486" y="13026"/>
                  <a:pt x="6826" y="11618"/>
                  <a:pt x="6826" y="8806"/>
                </a:cubicBezTo>
                <a:cubicBezTo>
                  <a:pt x="6826" y="4301"/>
                  <a:pt x="8829" y="3928"/>
                  <a:pt x="11061" y="3928"/>
                </a:cubicBezTo>
                <a:cubicBezTo>
                  <a:pt x="12615" y="3928"/>
                  <a:pt x="14681" y="4458"/>
                  <a:pt x="14681" y="9051"/>
                </a:cubicBezTo>
                <a:cubicBezTo>
                  <a:pt x="14681" y="11662"/>
                  <a:pt x="15092" y="12966"/>
                  <a:pt x="15499" y="13617"/>
                </a:cubicBezTo>
                <a:cubicBezTo>
                  <a:pt x="14943" y="13829"/>
                  <a:pt x="14058" y="14075"/>
                  <a:pt x="13097" y="13993"/>
                </a:cubicBezTo>
                <a:cubicBezTo>
                  <a:pt x="12883" y="13971"/>
                  <a:pt x="12690" y="14093"/>
                  <a:pt x="12605" y="14284"/>
                </a:cubicBezTo>
                <a:cubicBezTo>
                  <a:pt x="12420" y="14704"/>
                  <a:pt x="12408" y="15649"/>
                  <a:pt x="13683" y="16219"/>
                </a:cubicBezTo>
                <a:cubicBezTo>
                  <a:pt x="14677" y="16664"/>
                  <a:pt x="15893" y="17331"/>
                  <a:pt x="16850" y="18522"/>
                </a:cubicBezTo>
                <a:cubicBezTo>
                  <a:pt x="15182" y="19831"/>
                  <a:pt x="13085" y="20618"/>
                  <a:pt x="10800" y="20618"/>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rgbClr val="EDEB3F"/>
          </a:solidFill>
          <a:ln w="12700">
            <a:miter lim="400000"/>
          </a:ln>
        </p:spPr>
        <p:txBody>
          <a:bodyPr lIns="38100" tIns="38100" rIns="38100" bIns="38100" anchor="ctr"/>
          <a:lstStyle/>
          <a:p>
            <a:endParaRPr>
              <a:solidFill>
                <a:prstClr val="black"/>
              </a:solidFill>
            </a:endParaRPr>
          </a:p>
        </p:txBody>
      </p:sp>
      <p:sp>
        <p:nvSpPr>
          <p:cNvPr id="35" name="Shape 3687"/>
          <p:cNvSpPr>
            <a:spLocks noChangeAspect="1"/>
          </p:cNvSpPr>
          <p:nvPr userDrawn="1"/>
        </p:nvSpPr>
        <p:spPr>
          <a:xfrm>
            <a:off x="1749108" y="5457174"/>
            <a:ext cx="540000" cy="540000"/>
          </a:xfrm>
          <a:custGeom>
            <a:avLst/>
            <a:gdLst/>
            <a:ahLst/>
            <a:cxnLst>
              <a:cxn ang="0">
                <a:pos x="wd2" y="hd2"/>
              </a:cxn>
              <a:cxn ang="5400000">
                <a:pos x="wd2" y="hd2"/>
              </a:cxn>
              <a:cxn ang="10800000">
                <a:pos x="wd2" y="hd2"/>
              </a:cxn>
              <a:cxn ang="16200000">
                <a:pos x="wd2" y="hd2"/>
              </a:cxn>
            </a:cxnLst>
            <a:rect l="0" t="0" r="r" b="b"/>
            <a:pathLst>
              <a:path w="21600" h="21600" extrusionOk="0">
                <a:moveTo>
                  <a:pt x="17958" y="17505"/>
                </a:moveTo>
                <a:cubicBezTo>
                  <a:pt x="17372" y="16945"/>
                  <a:pt x="16242" y="15946"/>
                  <a:pt x="15117" y="15414"/>
                </a:cubicBezTo>
                <a:cubicBezTo>
                  <a:pt x="14189" y="14976"/>
                  <a:pt x="13657" y="14532"/>
                  <a:pt x="13491" y="14057"/>
                </a:cubicBezTo>
                <a:cubicBezTo>
                  <a:pt x="13377" y="13728"/>
                  <a:pt x="13428" y="13351"/>
                  <a:pt x="13649" y="12905"/>
                </a:cubicBezTo>
                <a:cubicBezTo>
                  <a:pt x="13815" y="12567"/>
                  <a:pt x="13972" y="12287"/>
                  <a:pt x="14117" y="12028"/>
                </a:cubicBezTo>
                <a:cubicBezTo>
                  <a:pt x="14730" y="10935"/>
                  <a:pt x="15203" y="10145"/>
                  <a:pt x="15203" y="7348"/>
                </a:cubicBezTo>
                <a:cubicBezTo>
                  <a:pt x="15203" y="3163"/>
                  <a:pt x="12787" y="2951"/>
                  <a:pt x="12309" y="2951"/>
                </a:cubicBezTo>
                <a:cubicBezTo>
                  <a:pt x="11917" y="2951"/>
                  <a:pt x="11672" y="3038"/>
                  <a:pt x="11435" y="3122"/>
                </a:cubicBezTo>
                <a:cubicBezTo>
                  <a:pt x="11175" y="3214"/>
                  <a:pt x="10907" y="3309"/>
                  <a:pt x="10296" y="3319"/>
                </a:cubicBezTo>
                <a:cubicBezTo>
                  <a:pt x="9190" y="3338"/>
                  <a:pt x="6873" y="3376"/>
                  <a:pt x="6873" y="7226"/>
                </a:cubicBezTo>
                <a:cubicBezTo>
                  <a:pt x="6873" y="9920"/>
                  <a:pt x="7574" y="11157"/>
                  <a:pt x="8125" y="12150"/>
                </a:cubicBezTo>
                <a:cubicBezTo>
                  <a:pt x="8266" y="12405"/>
                  <a:pt x="8399" y="12646"/>
                  <a:pt x="8505" y="12885"/>
                </a:cubicBezTo>
                <a:cubicBezTo>
                  <a:pt x="8973" y="13949"/>
                  <a:pt x="8631" y="14693"/>
                  <a:pt x="7426" y="15224"/>
                </a:cubicBezTo>
                <a:cubicBezTo>
                  <a:pt x="5905" y="15897"/>
                  <a:pt x="5188" y="16247"/>
                  <a:pt x="3693" y="17562"/>
                </a:cubicBezTo>
                <a:cubicBezTo>
                  <a:pt x="2017" y="15801"/>
                  <a:pt x="982" y="13423"/>
                  <a:pt x="982" y="10800"/>
                </a:cubicBezTo>
                <a:cubicBezTo>
                  <a:pt x="982" y="5378"/>
                  <a:pt x="5377" y="982"/>
                  <a:pt x="10800" y="982"/>
                </a:cubicBezTo>
                <a:cubicBezTo>
                  <a:pt x="16223" y="982"/>
                  <a:pt x="20618" y="5378"/>
                  <a:pt x="20618" y="10800"/>
                </a:cubicBezTo>
                <a:cubicBezTo>
                  <a:pt x="20618" y="13395"/>
                  <a:pt x="19603" y="15749"/>
                  <a:pt x="17958" y="17505"/>
                </a:cubicBezTo>
                <a:moveTo>
                  <a:pt x="10800" y="20618"/>
                </a:moveTo>
                <a:cubicBezTo>
                  <a:pt x="8356" y="20618"/>
                  <a:pt x="6125" y="19720"/>
                  <a:pt x="4407" y="18242"/>
                </a:cubicBezTo>
                <a:cubicBezTo>
                  <a:pt x="5730" y="17085"/>
                  <a:pt x="6362" y="16768"/>
                  <a:pt x="7823" y="16122"/>
                </a:cubicBezTo>
                <a:cubicBezTo>
                  <a:pt x="9515" y="15375"/>
                  <a:pt x="10091" y="14051"/>
                  <a:pt x="9403" y="12489"/>
                </a:cubicBezTo>
                <a:cubicBezTo>
                  <a:pt x="9279" y="12208"/>
                  <a:pt x="9136" y="11949"/>
                  <a:pt x="8984" y="11674"/>
                </a:cubicBezTo>
                <a:cubicBezTo>
                  <a:pt x="8461" y="10733"/>
                  <a:pt x="7855" y="9666"/>
                  <a:pt x="7855" y="7226"/>
                </a:cubicBezTo>
                <a:cubicBezTo>
                  <a:pt x="7855" y="4341"/>
                  <a:pt x="9224" y="4318"/>
                  <a:pt x="10312" y="4300"/>
                </a:cubicBezTo>
                <a:cubicBezTo>
                  <a:pt x="11084" y="4288"/>
                  <a:pt x="11461" y="4155"/>
                  <a:pt x="11763" y="4047"/>
                </a:cubicBezTo>
                <a:cubicBezTo>
                  <a:pt x="11964" y="3975"/>
                  <a:pt x="12086" y="3933"/>
                  <a:pt x="12309" y="3933"/>
                </a:cubicBezTo>
                <a:cubicBezTo>
                  <a:pt x="13218" y="3933"/>
                  <a:pt x="14221" y="4830"/>
                  <a:pt x="14221" y="7348"/>
                </a:cubicBezTo>
                <a:cubicBezTo>
                  <a:pt x="14221" y="9889"/>
                  <a:pt x="13840" y="10513"/>
                  <a:pt x="13261" y="11549"/>
                </a:cubicBezTo>
                <a:cubicBezTo>
                  <a:pt x="13108" y="11820"/>
                  <a:pt x="12943" y="12115"/>
                  <a:pt x="12768" y="12470"/>
                </a:cubicBezTo>
                <a:cubicBezTo>
                  <a:pt x="12430" y="13156"/>
                  <a:pt x="12362" y="13798"/>
                  <a:pt x="12565" y="14380"/>
                </a:cubicBezTo>
                <a:cubicBezTo>
                  <a:pt x="12825" y="15126"/>
                  <a:pt x="13502" y="15737"/>
                  <a:pt x="14696" y="16302"/>
                </a:cubicBezTo>
                <a:cubicBezTo>
                  <a:pt x="15675" y="16764"/>
                  <a:pt x="16700" y="17667"/>
                  <a:pt x="17251" y="18190"/>
                </a:cubicBezTo>
                <a:cubicBezTo>
                  <a:pt x="15525" y="19698"/>
                  <a:pt x="13272"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rgbClr val="EDEB3F"/>
          </a:solidFill>
          <a:ln w="12700">
            <a:miter lim="400000"/>
          </a:ln>
        </p:spPr>
        <p:txBody>
          <a:bodyPr lIns="38100" tIns="38100" rIns="38100" bIns="38100" anchor="ctr"/>
          <a:lstStyle/>
          <a:p>
            <a:endParaRPr>
              <a:solidFill>
                <a:prstClr val="black"/>
              </a:solidFill>
            </a:endParaRPr>
          </a:p>
        </p:txBody>
      </p:sp>
      <p:sp>
        <p:nvSpPr>
          <p:cNvPr id="42" name="TextBox 15"/>
          <p:cNvSpPr txBox="1"/>
          <p:nvPr userDrawn="1"/>
        </p:nvSpPr>
        <p:spPr>
          <a:xfrm>
            <a:off x="6444601" y="5662029"/>
            <a:ext cx="2314538" cy="296235"/>
          </a:xfrm>
          <a:prstGeom prst="rect">
            <a:avLst/>
          </a:prstGeom>
          <a:noFill/>
        </p:spPr>
        <p:txBody>
          <a:bodyPr wrap="square" lIns="0" tIns="0" rIns="91440" bIns="0" rtlCol="0">
            <a:spAutoFit/>
          </a:bodyPr>
          <a:lstStyle/>
          <a:p>
            <a:pPr algn="ctr">
              <a:lnSpc>
                <a:spcPct val="150000"/>
              </a:lnSpc>
            </a:pPr>
            <a:r>
              <a:rPr lang="en-US" sz="1400" dirty="0" smtClean="0">
                <a:solidFill>
                  <a:schemeClr val="tx1"/>
                </a:solidFill>
                <a:latin typeface="Titillium" charset="0"/>
                <a:ea typeface="Titillium" charset="0"/>
                <a:cs typeface="Titillium" charset="0"/>
              </a:rPr>
              <a:t>TOCHTER</a:t>
            </a:r>
            <a:endParaRPr lang="en-US" sz="1400" dirty="0">
              <a:solidFill>
                <a:schemeClr val="tx1"/>
              </a:solidFill>
              <a:latin typeface="Titillium" charset="0"/>
              <a:ea typeface="Titillium" charset="0"/>
              <a:cs typeface="Titillium" charset="0"/>
            </a:endParaRPr>
          </a:p>
        </p:txBody>
      </p:sp>
      <p:sp>
        <p:nvSpPr>
          <p:cNvPr id="43" name="Shape 3688"/>
          <p:cNvSpPr/>
          <p:nvPr userDrawn="1"/>
        </p:nvSpPr>
        <p:spPr>
          <a:xfrm>
            <a:off x="6545292" y="5457174"/>
            <a:ext cx="540000" cy="540000"/>
          </a:xfrm>
          <a:custGeom>
            <a:avLst/>
            <a:gdLst/>
            <a:ahLst/>
            <a:cxnLst>
              <a:cxn ang="0">
                <a:pos x="wd2" y="hd2"/>
              </a:cxn>
              <a:cxn ang="5400000">
                <a:pos x="wd2" y="hd2"/>
              </a:cxn>
              <a:cxn ang="10800000">
                <a:pos x="wd2" y="hd2"/>
              </a:cxn>
              <a:cxn ang="16200000">
                <a:pos x="wd2" y="hd2"/>
              </a:cxn>
            </a:cxnLst>
            <a:rect l="0" t="0" r="r" b="b"/>
            <a:pathLst>
              <a:path w="21600" h="21600" extrusionOk="0">
                <a:moveTo>
                  <a:pt x="17593" y="17879"/>
                </a:moveTo>
                <a:cubicBezTo>
                  <a:pt x="16514" y="16546"/>
                  <a:pt x="15177" y="15812"/>
                  <a:pt x="14084" y="15323"/>
                </a:cubicBezTo>
                <a:cubicBezTo>
                  <a:pt x="13842" y="15214"/>
                  <a:pt x="13687" y="15098"/>
                  <a:pt x="13598" y="14990"/>
                </a:cubicBezTo>
                <a:cubicBezTo>
                  <a:pt x="15238" y="14959"/>
                  <a:pt x="16521" y="14237"/>
                  <a:pt x="16581" y="14203"/>
                </a:cubicBezTo>
                <a:cubicBezTo>
                  <a:pt x="16751" y="14106"/>
                  <a:pt x="16846" y="13918"/>
                  <a:pt x="16826" y="13724"/>
                </a:cubicBezTo>
                <a:cubicBezTo>
                  <a:pt x="16807" y="13546"/>
                  <a:pt x="16693" y="13394"/>
                  <a:pt x="16530" y="13325"/>
                </a:cubicBezTo>
                <a:cubicBezTo>
                  <a:pt x="16461" y="13276"/>
                  <a:pt x="15663" y="12629"/>
                  <a:pt x="15663" y="9051"/>
                </a:cubicBezTo>
                <a:cubicBezTo>
                  <a:pt x="15663" y="5000"/>
                  <a:pt x="14115" y="2945"/>
                  <a:pt x="11061" y="2945"/>
                </a:cubicBezTo>
                <a:cubicBezTo>
                  <a:pt x="8481" y="2945"/>
                  <a:pt x="5845" y="3643"/>
                  <a:pt x="5845" y="8806"/>
                </a:cubicBezTo>
                <a:cubicBezTo>
                  <a:pt x="5845" y="12556"/>
                  <a:pt x="5219" y="13279"/>
                  <a:pt x="5122" y="13367"/>
                </a:cubicBezTo>
                <a:cubicBezTo>
                  <a:pt x="4957" y="13417"/>
                  <a:pt x="4826" y="13551"/>
                  <a:pt x="4784" y="13723"/>
                </a:cubicBezTo>
                <a:cubicBezTo>
                  <a:pt x="4734" y="13934"/>
                  <a:pt x="4828" y="14154"/>
                  <a:pt x="5015" y="14262"/>
                </a:cubicBezTo>
                <a:cubicBezTo>
                  <a:pt x="6396" y="15064"/>
                  <a:pt x="7482" y="15136"/>
                  <a:pt x="8065" y="15092"/>
                </a:cubicBezTo>
                <a:cubicBezTo>
                  <a:pt x="7994" y="15151"/>
                  <a:pt x="7850" y="15241"/>
                  <a:pt x="7564" y="15335"/>
                </a:cubicBezTo>
                <a:cubicBezTo>
                  <a:pt x="6211" y="15776"/>
                  <a:pt x="4766" y="16808"/>
                  <a:pt x="3958" y="17835"/>
                </a:cubicBezTo>
                <a:cubicBezTo>
                  <a:pt x="2125" y="16050"/>
                  <a:pt x="982" y="13560"/>
                  <a:pt x="982" y="10800"/>
                </a:cubicBezTo>
                <a:cubicBezTo>
                  <a:pt x="982" y="5378"/>
                  <a:pt x="5377" y="982"/>
                  <a:pt x="10800" y="982"/>
                </a:cubicBezTo>
                <a:cubicBezTo>
                  <a:pt x="16222" y="982"/>
                  <a:pt x="20618" y="5378"/>
                  <a:pt x="20618" y="10800"/>
                </a:cubicBezTo>
                <a:cubicBezTo>
                  <a:pt x="20618" y="13584"/>
                  <a:pt x="19454" y="16092"/>
                  <a:pt x="17593" y="17879"/>
                </a:cubicBezTo>
                <a:moveTo>
                  <a:pt x="10800" y="20618"/>
                </a:moveTo>
                <a:cubicBezTo>
                  <a:pt x="8489" y="20618"/>
                  <a:pt x="6370" y="19816"/>
                  <a:pt x="4693" y="18480"/>
                </a:cubicBezTo>
                <a:cubicBezTo>
                  <a:pt x="5360" y="17605"/>
                  <a:pt x="6693" y="16652"/>
                  <a:pt x="7869" y="16268"/>
                </a:cubicBezTo>
                <a:cubicBezTo>
                  <a:pt x="8578" y="16037"/>
                  <a:pt x="8988" y="15688"/>
                  <a:pt x="9087" y="15233"/>
                </a:cubicBezTo>
                <a:cubicBezTo>
                  <a:pt x="9214" y="14656"/>
                  <a:pt x="8775" y="14230"/>
                  <a:pt x="8725" y="14184"/>
                </a:cubicBezTo>
                <a:cubicBezTo>
                  <a:pt x="8597" y="14066"/>
                  <a:pt x="8412" y="14025"/>
                  <a:pt x="8246" y="14074"/>
                </a:cubicBezTo>
                <a:cubicBezTo>
                  <a:pt x="8208" y="14087"/>
                  <a:pt x="7406" y="14309"/>
                  <a:pt x="6089" y="13714"/>
                </a:cubicBezTo>
                <a:cubicBezTo>
                  <a:pt x="6486" y="13026"/>
                  <a:pt x="6826" y="11618"/>
                  <a:pt x="6826" y="8806"/>
                </a:cubicBezTo>
                <a:cubicBezTo>
                  <a:pt x="6826" y="4301"/>
                  <a:pt x="8829" y="3928"/>
                  <a:pt x="11061" y="3928"/>
                </a:cubicBezTo>
                <a:cubicBezTo>
                  <a:pt x="12615" y="3928"/>
                  <a:pt x="14681" y="4458"/>
                  <a:pt x="14681" y="9051"/>
                </a:cubicBezTo>
                <a:cubicBezTo>
                  <a:pt x="14681" y="11662"/>
                  <a:pt x="15092" y="12966"/>
                  <a:pt x="15499" y="13617"/>
                </a:cubicBezTo>
                <a:cubicBezTo>
                  <a:pt x="14943" y="13829"/>
                  <a:pt x="14058" y="14075"/>
                  <a:pt x="13097" y="13993"/>
                </a:cubicBezTo>
                <a:cubicBezTo>
                  <a:pt x="12883" y="13971"/>
                  <a:pt x="12690" y="14093"/>
                  <a:pt x="12605" y="14284"/>
                </a:cubicBezTo>
                <a:cubicBezTo>
                  <a:pt x="12420" y="14704"/>
                  <a:pt x="12408" y="15649"/>
                  <a:pt x="13683" y="16219"/>
                </a:cubicBezTo>
                <a:cubicBezTo>
                  <a:pt x="14677" y="16664"/>
                  <a:pt x="15893" y="17331"/>
                  <a:pt x="16850" y="18522"/>
                </a:cubicBezTo>
                <a:cubicBezTo>
                  <a:pt x="15182" y="19831"/>
                  <a:pt x="13085" y="20618"/>
                  <a:pt x="10800" y="20618"/>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rgbClr val="EDEB3F"/>
          </a:solidFill>
          <a:ln w="12700">
            <a:miter lim="400000"/>
          </a:ln>
        </p:spPr>
        <p:txBody>
          <a:bodyPr lIns="38100" tIns="38100" rIns="38100" bIns="38100" anchor="ctr"/>
          <a:lstStyle/>
          <a:p>
            <a:endParaRPr>
              <a:solidFill>
                <a:prstClr val="black"/>
              </a:solidFill>
            </a:endParaRPr>
          </a:p>
        </p:txBody>
      </p:sp>
      <p:sp>
        <p:nvSpPr>
          <p:cNvPr id="33" name="Oval 32"/>
          <p:cNvSpPr>
            <a:spLocks noChangeAspect="1"/>
          </p:cNvSpPr>
          <p:nvPr userDrawn="1"/>
        </p:nvSpPr>
        <p:spPr>
          <a:xfrm flipH="1" flipV="1">
            <a:off x="4311083" y="2952822"/>
            <a:ext cx="540000" cy="540000"/>
          </a:xfrm>
          <a:prstGeom prst="ellipse">
            <a:avLst/>
          </a:prstGeom>
          <a:noFill/>
          <a:ln w="25400">
            <a:solidFill>
              <a:srgbClr val="F7F5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TextBox 3"/>
          <p:cNvSpPr txBox="1"/>
          <p:nvPr userDrawn="1"/>
        </p:nvSpPr>
        <p:spPr>
          <a:xfrm>
            <a:off x="1487488" y="1315215"/>
            <a:ext cx="6665912" cy="646331"/>
          </a:xfrm>
          <a:prstGeom prst="rect">
            <a:avLst/>
          </a:prstGeom>
          <a:noFill/>
        </p:spPr>
        <p:txBody>
          <a:bodyPr wrap="square" lIns="0" tIns="0" rIns="0" bIns="0" rtlCol="0">
            <a:spAutoFit/>
          </a:bodyPr>
          <a:lstStyle/>
          <a:p>
            <a:pPr>
              <a:lnSpc>
                <a:spcPct val="100000"/>
              </a:lnSpc>
            </a:pPr>
            <a:r>
              <a:rPr lang="en-US" sz="4200" dirty="0" err="1" smtClean="0">
                <a:solidFill>
                  <a:srgbClr val="DFD800"/>
                </a:solidFill>
                <a:latin typeface="Titillium Light" charset="0"/>
                <a:ea typeface="Titillium Light" charset="0"/>
                <a:cs typeface="Titillium Light" charset="0"/>
              </a:rPr>
              <a:t>Ehepartner</a:t>
            </a:r>
            <a:r>
              <a:rPr lang="en-US" sz="4200" baseline="0" dirty="0" smtClean="0">
                <a:solidFill>
                  <a:srgbClr val="DFD800"/>
                </a:solidFill>
                <a:latin typeface="Titillium Light" charset="0"/>
                <a:ea typeface="Titillium Light" charset="0"/>
                <a:cs typeface="Titillium Light" charset="0"/>
              </a:rPr>
              <a:t> </a:t>
            </a:r>
            <a:r>
              <a:rPr lang="en-US" sz="4200" baseline="0" dirty="0" err="1" smtClean="0">
                <a:solidFill>
                  <a:srgbClr val="DFD800"/>
                </a:solidFill>
                <a:latin typeface="Titillium Light" charset="0"/>
                <a:ea typeface="Titillium Light" charset="0"/>
                <a:cs typeface="Titillium Light" charset="0"/>
              </a:rPr>
              <a:t>mit</a:t>
            </a:r>
            <a:r>
              <a:rPr lang="en-US" sz="4200" baseline="0" dirty="0" smtClean="0">
                <a:solidFill>
                  <a:srgbClr val="DFD800"/>
                </a:solidFill>
                <a:latin typeface="Titillium Light" charset="0"/>
                <a:ea typeface="Titillium Light" charset="0"/>
                <a:cs typeface="Titillium Light" charset="0"/>
              </a:rPr>
              <a:t> </a:t>
            </a:r>
            <a:r>
              <a:rPr lang="en-US" sz="4200" baseline="0" dirty="0" err="1" smtClean="0">
                <a:solidFill>
                  <a:srgbClr val="DFD800"/>
                </a:solidFill>
                <a:latin typeface="Titillium Light" charset="0"/>
                <a:ea typeface="Titillium Light" charset="0"/>
                <a:cs typeface="Titillium Light" charset="0"/>
              </a:rPr>
              <a:t>Kindern</a:t>
            </a:r>
            <a:endParaRPr lang="en-US" sz="4200" baseline="0" dirty="0" smtClean="0">
              <a:solidFill>
                <a:srgbClr val="DFD800"/>
              </a:solidFill>
              <a:latin typeface="Titillium Light" charset="0"/>
              <a:ea typeface="Titillium Light" charset="0"/>
              <a:cs typeface="Titillium Light" charset="0"/>
            </a:endParaRPr>
          </a:p>
        </p:txBody>
      </p:sp>
    </p:spTree>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Titelfolie">
    <p:spTree>
      <p:nvGrpSpPr>
        <p:cNvPr id="1" name=""/>
        <p:cNvGrpSpPr/>
        <p:nvPr/>
      </p:nvGrpSpPr>
      <p:grpSpPr>
        <a:xfrm>
          <a:off x="0" y="0"/>
          <a:ext cx="0" cy="0"/>
          <a:chOff x="0" y="0"/>
          <a:chExt cx="0" cy="0"/>
        </a:xfrm>
      </p:grpSpPr>
      <p:sp>
        <p:nvSpPr>
          <p:cNvPr id="46" name="Rechteck 45"/>
          <p:cNvSpPr/>
          <p:nvPr userDrawn="1"/>
        </p:nvSpPr>
        <p:spPr>
          <a:xfrm>
            <a:off x="0" y="2490159"/>
            <a:ext cx="12192000" cy="3507015"/>
          </a:xfrm>
          <a:prstGeom prst="rect">
            <a:avLst/>
          </a:prstGeom>
          <a:pattFill prst="pct10">
            <a:fgClr>
              <a:schemeClr val="tx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Box 5"/>
          <p:cNvSpPr txBox="1"/>
          <p:nvPr userDrawn="1"/>
        </p:nvSpPr>
        <p:spPr>
          <a:xfrm>
            <a:off x="1487488" y="2754733"/>
            <a:ext cx="8342344" cy="2977866"/>
          </a:xfrm>
          <a:prstGeom prst="rect">
            <a:avLst/>
          </a:prstGeom>
          <a:noFill/>
        </p:spPr>
        <p:txBody>
          <a:bodyPr wrap="square" lIns="0" tIns="0" rIns="91440" bIns="0" rtlCol="0">
            <a:spAutoFit/>
          </a:bodyPr>
          <a:lstStyle/>
          <a:p>
            <a:pPr marL="0" indent="0">
              <a:lnSpc>
                <a:spcPct val="150000"/>
              </a:lnSpc>
              <a:buFont typeface="Arial" charset="0"/>
              <a:buNone/>
            </a:pPr>
            <a:r>
              <a:rPr lang="en-US" sz="2200" b="1" dirty="0" smtClean="0">
                <a:solidFill>
                  <a:schemeClr val="tx1"/>
                </a:solidFill>
                <a:latin typeface="Hijrnotes PERSONAL USE ONLY" charset="0"/>
                <a:ea typeface="Hijrnotes PERSONAL USE ONLY" charset="0"/>
                <a:cs typeface="Hijrnotes PERSONAL USE ONLY" charset="0"/>
              </a:rPr>
              <a:t>Testament</a:t>
            </a:r>
          </a:p>
          <a:p>
            <a:pPr marL="0" indent="0">
              <a:lnSpc>
                <a:spcPct val="150000"/>
              </a:lnSpc>
              <a:buFont typeface="Arial" charset="0"/>
              <a:buNone/>
            </a:pPr>
            <a:r>
              <a:rPr lang="en-US" sz="2200" b="1" dirty="0" err="1" smtClean="0">
                <a:solidFill>
                  <a:schemeClr val="tx1"/>
                </a:solidFill>
                <a:latin typeface="Hijrnotes PERSONAL USE ONLY" charset="0"/>
                <a:ea typeface="Hijrnotes PERSONAL USE ONLY" charset="0"/>
                <a:cs typeface="Hijrnotes PERSONAL USE ONLY" charset="0"/>
              </a:rPr>
              <a:t>Ich</a:t>
            </a:r>
            <a:r>
              <a:rPr lang="en-US" sz="2200" b="1" dirty="0" smtClean="0">
                <a:solidFill>
                  <a:schemeClr val="tx1"/>
                </a:solidFill>
                <a:latin typeface="Hijrnotes PERSONAL USE ONLY" charset="0"/>
                <a:ea typeface="Hijrnotes PERSONAL USE ONLY" charset="0"/>
                <a:cs typeface="Hijrnotes PERSONAL USE ONLY" charset="0"/>
              </a:rPr>
              <a:t>,</a:t>
            </a:r>
            <a:r>
              <a:rPr lang="en-US" sz="2200" b="1" baseline="0" dirty="0" smtClean="0">
                <a:solidFill>
                  <a:schemeClr val="tx1"/>
                </a:solidFill>
                <a:latin typeface="Hijrnotes PERSONAL USE ONLY" charset="0"/>
                <a:ea typeface="Hijrnotes PERSONAL USE ONLY" charset="0"/>
                <a:cs typeface="Hijrnotes PERSONAL USE ONLY" charset="0"/>
              </a:rPr>
              <a:t> XY, </a:t>
            </a:r>
            <a:r>
              <a:rPr lang="en-US" sz="2200" b="1" baseline="0" dirty="0" err="1" smtClean="0">
                <a:solidFill>
                  <a:schemeClr val="tx1"/>
                </a:solidFill>
                <a:latin typeface="Hijrnotes PERSONAL USE ONLY" charset="0"/>
                <a:ea typeface="Hijrnotes PERSONAL USE ONLY" charset="0"/>
                <a:cs typeface="Hijrnotes PERSONAL USE ONLY" charset="0"/>
              </a:rPr>
              <a:t>geboren</a:t>
            </a:r>
            <a:r>
              <a:rPr lang="en-US" sz="2200" b="1" baseline="0" dirty="0" smtClean="0">
                <a:solidFill>
                  <a:schemeClr val="tx1"/>
                </a:solidFill>
                <a:latin typeface="Hijrnotes PERSONAL USE ONLY" charset="0"/>
                <a:ea typeface="Hijrnotes PERSONAL USE ONLY" charset="0"/>
                <a:cs typeface="Hijrnotes PERSONAL USE ONLY" charset="0"/>
              </a:rPr>
              <a:t> am </a:t>
            </a:r>
            <a:r>
              <a:rPr lang="en-US" sz="2200" b="1" baseline="0" dirty="0" err="1" smtClean="0">
                <a:solidFill>
                  <a:schemeClr val="tx1"/>
                </a:solidFill>
                <a:latin typeface="Hijrnotes PERSONAL USE ONLY" charset="0"/>
                <a:ea typeface="Hijrnotes PERSONAL USE ONLY" charset="0"/>
                <a:cs typeface="Hijrnotes PERSONAL USE ONLY" charset="0"/>
              </a:rPr>
              <a:t>xx.xx.xxx</a:t>
            </a:r>
            <a:r>
              <a:rPr lang="en-US" sz="2200" b="1" baseline="0" dirty="0" smtClean="0">
                <a:solidFill>
                  <a:schemeClr val="tx1"/>
                </a:solidFill>
                <a:latin typeface="Hijrnotes PERSONAL USE ONLY" charset="0"/>
                <a:ea typeface="Hijrnotes PERSONAL USE ONLY" charset="0"/>
                <a:cs typeface="Hijrnotes PERSONAL USE ONLY" charset="0"/>
              </a:rPr>
              <a:t>, </a:t>
            </a:r>
            <a:r>
              <a:rPr lang="en-US" sz="2200" b="1" baseline="0" dirty="0" err="1" smtClean="0">
                <a:solidFill>
                  <a:schemeClr val="tx1"/>
                </a:solidFill>
                <a:latin typeface="Hijrnotes PERSONAL USE ONLY" charset="0"/>
                <a:ea typeface="Hijrnotes PERSONAL USE ONLY" charset="0"/>
                <a:cs typeface="Hijrnotes PERSONAL USE ONLY" charset="0"/>
              </a:rPr>
              <a:t>wohnhaft</a:t>
            </a:r>
            <a:r>
              <a:rPr lang="en-US" sz="2200" b="1" baseline="0" dirty="0" smtClean="0">
                <a:solidFill>
                  <a:schemeClr val="tx1"/>
                </a:solidFill>
                <a:latin typeface="Hijrnotes PERSONAL USE ONLY" charset="0"/>
                <a:ea typeface="Hijrnotes PERSONAL USE ONLY" charset="0"/>
                <a:cs typeface="Hijrnotes PERSONAL USE ONLY" charset="0"/>
              </a:rPr>
              <a:t> in XY,</a:t>
            </a:r>
          </a:p>
          <a:p>
            <a:pPr marL="0" indent="0">
              <a:lnSpc>
                <a:spcPct val="150000"/>
              </a:lnSpc>
              <a:buFont typeface="Arial" charset="0"/>
              <a:buNone/>
            </a:pPr>
            <a:r>
              <a:rPr lang="en-US" sz="2200" b="1" baseline="0" dirty="0" err="1" smtClean="0">
                <a:solidFill>
                  <a:schemeClr val="tx1"/>
                </a:solidFill>
                <a:latin typeface="Hijrnotes PERSONAL USE ONLY" charset="0"/>
                <a:ea typeface="Hijrnotes PERSONAL USE ONLY" charset="0"/>
                <a:cs typeface="Hijrnotes PERSONAL USE ONLY" charset="0"/>
              </a:rPr>
              <a:t>Setze</a:t>
            </a:r>
            <a:r>
              <a:rPr lang="en-US" sz="2200" b="1" baseline="0" dirty="0" smtClean="0">
                <a:solidFill>
                  <a:schemeClr val="tx1"/>
                </a:solidFill>
                <a:latin typeface="Hijrnotes PERSONAL USE ONLY" charset="0"/>
                <a:ea typeface="Hijrnotes PERSONAL USE ONLY" charset="0"/>
                <a:cs typeface="Hijrnotes PERSONAL USE ONLY" charset="0"/>
              </a:rPr>
              <a:t> </a:t>
            </a:r>
            <a:r>
              <a:rPr lang="en-US" sz="2200" b="1" baseline="0" dirty="0" err="1" smtClean="0">
                <a:solidFill>
                  <a:schemeClr val="tx1"/>
                </a:solidFill>
                <a:latin typeface="Hijrnotes PERSONAL USE ONLY" charset="0"/>
                <a:ea typeface="Hijrnotes PERSONAL USE ONLY" charset="0"/>
                <a:cs typeface="Hijrnotes PERSONAL USE ONLY" charset="0"/>
              </a:rPr>
              <a:t>meine</a:t>
            </a:r>
            <a:r>
              <a:rPr lang="en-US" sz="2200" b="1" baseline="0" dirty="0" smtClean="0">
                <a:solidFill>
                  <a:schemeClr val="tx1"/>
                </a:solidFill>
                <a:latin typeface="Hijrnotes PERSONAL USE ONLY" charset="0"/>
                <a:ea typeface="Hijrnotes PERSONAL USE ONLY" charset="0"/>
                <a:cs typeface="Hijrnotes PERSONAL USE ONLY" charset="0"/>
              </a:rPr>
              <a:t> </a:t>
            </a:r>
            <a:r>
              <a:rPr lang="en-US" sz="2200" b="1" baseline="0" dirty="0" err="1" smtClean="0">
                <a:solidFill>
                  <a:schemeClr val="tx1"/>
                </a:solidFill>
                <a:latin typeface="Hijrnotes PERSONAL USE ONLY" charset="0"/>
                <a:ea typeface="Hijrnotes PERSONAL USE ONLY" charset="0"/>
                <a:cs typeface="Hijrnotes PERSONAL USE ONLY" charset="0"/>
              </a:rPr>
              <a:t>Ehefrau</a:t>
            </a:r>
            <a:r>
              <a:rPr lang="en-US" sz="2200" b="1" baseline="0" dirty="0" smtClean="0">
                <a:solidFill>
                  <a:schemeClr val="tx1"/>
                </a:solidFill>
                <a:latin typeface="Hijrnotes PERSONAL USE ONLY" charset="0"/>
                <a:ea typeface="Hijrnotes PERSONAL USE ONLY" charset="0"/>
                <a:cs typeface="Hijrnotes PERSONAL USE ONLY" charset="0"/>
              </a:rPr>
              <a:t> </a:t>
            </a:r>
            <a:r>
              <a:rPr lang="en-US" sz="2200" b="1" baseline="0" dirty="0" err="1" smtClean="0">
                <a:solidFill>
                  <a:schemeClr val="tx1"/>
                </a:solidFill>
                <a:latin typeface="Hijrnotes PERSONAL USE ONLY" charset="0"/>
                <a:ea typeface="Hijrnotes PERSONAL USE ONLY" charset="0"/>
                <a:cs typeface="Hijrnotes PERSONAL USE ONLY" charset="0"/>
              </a:rPr>
              <a:t>als</a:t>
            </a:r>
            <a:r>
              <a:rPr lang="en-US" sz="2200" b="1" baseline="0" dirty="0" smtClean="0">
                <a:solidFill>
                  <a:schemeClr val="tx1"/>
                </a:solidFill>
                <a:latin typeface="Hijrnotes PERSONAL USE ONLY" charset="0"/>
                <a:ea typeface="Hijrnotes PERSONAL USE ONLY" charset="0"/>
                <a:cs typeface="Hijrnotes PERSONAL USE ONLY" charset="0"/>
              </a:rPr>
              <a:t> </a:t>
            </a:r>
            <a:r>
              <a:rPr lang="en-US" sz="2200" b="1" baseline="0" dirty="0" err="1" smtClean="0">
                <a:solidFill>
                  <a:schemeClr val="tx1"/>
                </a:solidFill>
                <a:latin typeface="Hijrnotes PERSONAL USE ONLY" charset="0"/>
                <a:ea typeface="Hijrnotes PERSONAL USE ONLY" charset="0"/>
                <a:cs typeface="Hijrnotes PERSONAL USE ONLY" charset="0"/>
              </a:rPr>
              <a:t>Alleinerbin</a:t>
            </a:r>
            <a:r>
              <a:rPr lang="en-US" sz="2200" b="1" baseline="0" dirty="0" smtClean="0">
                <a:solidFill>
                  <a:schemeClr val="tx1"/>
                </a:solidFill>
                <a:latin typeface="Hijrnotes PERSONAL USE ONLY" charset="0"/>
                <a:ea typeface="Hijrnotes PERSONAL USE ONLY" charset="0"/>
                <a:cs typeface="Hijrnotes PERSONAL USE ONLY" charset="0"/>
              </a:rPr>
              <a:t> </a:t>
            </a:r>
            <a:r>
              <a:rPr lang="en-US" sz="2200" b="1" baseline="0" dirty="0" err="1" smtClean="0">
                <a:solidFill>
                  <a:schemeClr val="tx1"/>
                </a:solidFill>
                <a:latin typeface="Hijrnotes PERSONAL USE ONLY" charset="0"/>
                <a:ea typeface="Hijrnotes PERSONAL USE ONLY" charset="0"/>
                <a:cs typeface="Hijrnotes PERSONAL USE ONLY" charset="0"/>
              </a:rPr>
              <a:t>ein</a:t>
            </a:r>
            <a:r>
              <a:rPr lang="en-US" sz="2200" b="1" baseline="0" dirty="0" smtClean="0">
                <a:solidFill>
                  <a:schemeClr val="tx1"/>
                </a:solidFill>
                <a:latin typeface="Hijrnotes PERSONAL USE ONLY" charset="0"/>
                <a:ea typeface="Hijrnotes PERSONAL USE ONLY" charset="0"/>
                <a:cs typeface="Hijrnotes PERSONAL USE ONLY" charset="0"/>
              </a:rPr>
              <a:t>.</a:t>
            </a:r>
          </a:p>
          <a:p>
            <a:pPr marL="0" indent="0">
              <a:lnSpc>
                <a:spcPct val="150000"/>
              </a:lnSpc>
              <a:buFont typeface="Arial" charset="0"/>
              <a:buNone/>
            </a:pPr>
            <a:endParaRPr lang="en-US" sz="2200" b="1" baseline="0" dirty="0" smtClean="0">
              <a:solidFill>
                <a:schemeClr val="tx1"/>
              </a:solidFill>
              <a:latin typeface="Hijrnotes PERSONAL USE ONLY" charset="0"/>
              <a:ea typeface="Hijrnotes PERSONAL USE ONLY" charset="0"/>
              <a:cs typeface="Hijrnotes PERSONAL USE ONLY" charset="0"/>
            </a:endParaRPr>
          </a:p>
          <a:p>
            <a:pPr marL="0" indent="0">
              <a:lnSpc>
                <a:spcPct val="150000"/>
              </a:lnSpc>
              <a:buFont typeface="Arial" charset="0"/>
              <a:buNone/>
            </a:pPr>
            <a:r>
              <a:rPr lang="en-US" sz="2200" b="1" baseline="0" dirty="0" smtClean="0">
                <a:solidFill>
                  <a:schemeClr val="tx1"/>
                </a:solidFill>
                <a:latin typeface="Hijrnotes PERSONAL USE ONLY" charset="0"/>
                <a:ea typeface="Hijrnotes PERSONAL USE ONLY" charset="0"/>
                <a:cs typeface="Hijrnotes PERSONAL USE ONLY" charset="0"/>
              </a:rPr>
              <a:t>Vaduz, den </a:t>
            </a:r>
            <a:r>
              <a:rPr lang="en-US" sz="2200" b="1" baseline="0" dirty="0" err="1" smtClean="0">
                <a:solidFill>
                  <a:schemeClr val="tx1"/>
                </a:solidFill>
                <a:latin typeface="Hijrnotes PERSONAL USE ONLY" charset="0"/>
                <a:ea typeface="Hijrnotes PERSONAL USE ONLY" charset="0"/>
                <a:cs typeface="Hijrnotes PERSONAL USE ONLY" charset="0"/>
              </a:rPr>
              <a:t>xx.xx.xxxx</a:t>
            </a:r>
            <a:endParaRPr lang="en-US" sz="2200" b="1" baseline="0" dirty="0" smtClean="0">
              <a:solidFill>
                <a:schemeClr val="tx1"/>
              </a:solidFill>
              <a:latin typeface="Hijrnotes PERSONAL USE ONLY" charset="0"/>
              <a:ea typeface="Hijrnotes PERSONAL USE ONLY" charset="0"/>
              <a:cs typeface="Hijrnotes PERSONAL USE ONLY" charset="0"/>
            </a:endParaRPr>
          </a:p>
          <a:p>
            <a:pPr marL="0" indent="0">
              <a:lnSpc>
                <a:spcPct val="150000"/>
              </a:lnSpc>
              <a:buFont typeface="Arial" charset="0"/>
              <a:buNone/>
            </a:pPr>
            <a:r>
              <a:rPr lang="en-US" sz="2200" b="1" baseline="0" dirty="0" smtClean="0">
                <a:solidFill>
                  <a:schemeClr val="tx1"/>
                </a:solidFill>
                <a:latin typeface="Hijrnotes PERSONAL USE ONLY" charset="0"/>
                <a:ea typeface="Hijrnotes PERSONAL USE ONLY" charset="0"/>
                <a:cs typeface="Hijrnotes PERSONAL USE ONLY" charset="0"/>
              </a:rPr>
              <a:t>XY</a:t>
            </a:r>
          </a:p>
        </p:txBody>
      </p:sp>
      <p:sp>
        <p:nvSpPr>
          <p:cNvPr id="34" name="TextBox 3"/>
          <p:cNvSpPr txBox="1"/>
          <p:nvPr userDrawn="1"/>
        </p:nvSpPr>
        <p:spPr>
          <a:xfrm>
            <a:off x="1487488" y="1315215"/>
            <a:ext cx="6665912" cy="646331"/>
          </a:xfrm>
          <a:prstGeom prst="rect">
            <a:avLst/>
          </a:prstGeom>
          <a:noFill/>
        </p:spPr>
        <p:txBody>
          <a:bodyPr wrap="square" lIns="0" tIns="0" rIns="0" bIns="0" rtlCol="0">
            <a:spAutoFit/>
          </a:bodyPr>
          <a:lstStyle/>
          <a:p>
            <a:pPr>
              <a:lnSpc>
                <a:spcPct val="100000"/>
              </a:lnSpc>
            </a:pPr>
            <a:r>
              <a:rPr lang="en-US" sz="4200" dirty="0" smtClean="0">
                <a:solidFill>
                  <a:srgbClr val="DFD800"/>
                </a:solidFill>
                <a:latin typeface="Titillium Light" charset="0"/>
                <a:ea typeface="Titillium Light" charset="0"/>
                <a:cs typeface="Titillium Light" charset="0"/>
              </a:rPr>
              <a:t>Muster</a:t>
            </a:r>
            <a:endParaRPr lang="en-US" sz="4200" baseline="0" dirty="0" smtClean="0">
              <a:solidFill>
                <a:srgbClr val="DFD800"/>
              </a:solidFill>
              <a:latin typeface="Titillium Light" charset="0"/>
              <a:ea typeface="Titillium Light" charset="0"/>
              <a:cs typeface="Titillium Light" charset="0"/>
            </a:endParaRPr>
          </a:p>
        </p:txBody>
      </p:sp>
    </p:spTree>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file:////Volumes/Kunden/graphics/BWB%20Anwaltskanzlei/BWB-neues-CI/BWB-projects/BWB-Powerpoint/BWB-Powerpoint-2017/BWB-Powerpoint-2017-design/BWB-Logo-ppt-01.png" TargetMode="Externa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p:cNvSpPr/>
          <p:nvPr userDrawn="1"/>
        </p:nvSpPr>
        <p:spPr>
          <a:xfrm>
            <a:off x="0" y="0"/>
            <a:ext cx="12193200" cy="720000"/>
          </a:xfrm>
          <a:prstGeom prst="rect">
            <a:avLst/>
          </a:prstGeom>
          <a:solidFill>
            <a:srgbClr val="EDEB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Bild 7"/>
          <p:cNvPicPr>
            <a:picLocks noChangeAspect="1"/>
          </p:cNvPicPr>
          <p:nvPr userDrawn="1"/>
        </p:nvPicPr>
        <p:blipFill>
          <a:blip r:embed="rId9" r:link="rId10">
            <a:extLst>
              <a:ext uri="{28A0092B-C50C-407E-A947-70E740481C1C}">
                <a14:useLocalDpi xmlns:a14="http://schemas.microsoft.com/office/drawing/2010/main" val="0"/>
              </a:ext>
            </a:extLst>
          </a:blip>
          <a:stretch>
            <a:fillRect/>
          </a:stretch>
        </p:blipFill>
        <p:spPr>
          <a:xfrm>
            <a:off x="8280001" y="575982"/>
            <a:ext cx="2457907" cy="288035"/>
          </a:xfrm>
          <a:prstGeom prst="rect">
            <a:avLst/>
          </a:prstGeom>
        </p:spPr>
      </p:pic>
      <p:sp>
        <p:nvSpPr>
          <p:cNvPr id="5" name="TextBox 6"/>
          <p:cNvSpPr txBox="1"/>
          <p:nvPr userDrawn="1"/>
        </p:nvSpPr>
        <p:spPr>
          <a:xfrm>
            <a:off x="10272626" y="6217850"/>
            <a:ext cx="465281" cy="276999"/>
          </a:xfrm>
          <a:prstGeom prst="rect">
            <a:avLst/>
          </a:prstGeom>
          <a:noFill/>
        </p:spPr>
        <p:txBody>
          <a:bodyPr wrap="square" lIns="0" tIns="46800" rIns="0" rtlCol="0">
            <a:spAutoFit/>
          </a:bodyPr>
          <a:lstStyle/>
          <a:p>
            <a:pPr algn="r"/>
            <a:fld id="{260E2A6B-A809-4840-BF14-8648BC0BDF87}" type="slidenum">
              <a:rPr lang="id-ID" sz="1200" b="0" i="0">
                <a:solidFill>
                  <a:srgbClr val="000000"/>
                </a:solidFill>
                <a:latin typeface="Titillium" charset="0"/>
                <a:ea typeface="Titillium" charset="0"/>
                <a:cs typeface="Titillium" charset="0"/>
              </a:rPr>
              <a:pPr algn="r"/>
              <a:t>‹Nr.›</a:t>
            </a:fld>
            <a:endParaRPr lang="en-MY" sz="1200" b="0" i="0" dirty="0">
              <a:solidFill>
                <a:srgbClr val="000000"/>
              </a:solidFill>
              <a:latin typeface="Titillium" charset="0"/>
              <a:ea typeface="Titillium" charset="0"/>
              <a:cs typeface="Titillium" charset="0"/>
            </a:endParaRPr>
          </a:p>
        </p:txBody>
      </p:sp>
    </p:spTree>
    <p:extLst>
      <p:ext uri="{BB962C8B-B14F-4D97-AF65-F5344CB8AC3E}">
        <p14:creationId xmlns:p14="http://schemas.microsoft.com/office/powerpoint/2010/main" val="696510895"/>
      </p:ext>
    </p:extLst>
  </p:cSld>
  <p:clrMap bg1="lt1" tx1="dk1" bg2="lt2" tx2="dk2" accent1="accent1" accent2="accent2" accent3="accent3" accent4="accent4" accent5="accent5" accent6="accent6" hlink="hlink" folHlink="folHlink"/>
  <p:sldLayoutIdLst>
    <p:sldLayoutId id="2147483650" r:id="rId1"/>
    <p:sldLayoutId id="2147483659" r:id="rId2"/>
    <p:sldLayoutId id="2147483649" r:id="rId3"/>
    <p:sldLayoutId id="2147483652" r:id="rId4"/>
    <p:sldLayoutId id="2147483657" r:id="rId5"/>
    <p:sldLayoutId id="2147483656" r:id="rId6"/>
    <p:sldLayoutId id="2147483658"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432" userDrawn="1">
          <p15:clr>
            <a:srgbClr val="F26B43"/>
          </p15:clr>
        </p15:guide>
        <p15:guide id="2" pos="6766" userDrawn="1">
          <p15:clr>
            <a:srgbClr val="F26B43"/>
          </p15:clr>
        </p15:guide>
        <p15:guide id="3" pos="937" userDrawn="1">
          <p15:clr>
            <a:srgbClr val="F26B43"/>
          </p15:clr>
        </p15:guide>
        <p15:guide id="4" pos="3069" userDrawn="1">
          <p15:clr>
            <a:srgbClr val="F26B43"/>
          </p15:clr>
        </p15:guide>
        <p15:guide id="5" orient="horz" pos="4042" userDrawn="1">
          <p15:clr>
            <a:srgbClr val="F26B43"/>
          </p15:clr>
        </p15:guide>
        <p15:guide id="6" orient="horz" pos="89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file:///M:\Vorlagen%20BWB%20AG%20ab%202018\Korrespondenz\BWB-Powerpoint-2017-export\BWB-Powerpoint-2017-export\BWB-Powerpoint-Film\BWB-PPT-Film-01.mp4" TargetMode="External"/><Relationship Id="rId1" Type="http://schemas.microsoft.com/office/2007/relationships/media" Target="file:///M:\Vorlagen%20BWB%20AG%20ab%202018\Korrespondenz\BWB-Powerpoint-2017-export\BWB-Powerpoint-2017-export\BWB-Powerpoint-Film\BWB-PPT-Film-01.mp4" TargetMode="External"/><Relationship Id="rId6" Type="http://schemas.openxmlformats.org/officeDocument/2006/relationships/image" Target="file:////Volumes/Kunden/graphics/BWB%20Anwaltskanzlei/BWB-neues-CI/BWB-projects/BWB-Powerpoint/BWB-Powerpoint-2017/BWB-Powerpoint-2017-design/BWB-Logo-ppt-01.png" TargetMode="External"/><Relationship Id="rId5" Type="http://schemas.openxmlformats.org/officeDocument/2006/relationships/image" Target="../media/image1.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lda.bayern.de/media/checkliste/baylda_checkliste_tom.pdf" TargetMode="External"/><Relationship Id="rId2" Type="http://schemas.openxmlformats.org/officeDocument/2006/relationships/hyperlink" Target="https://www.dsv.li/post/vorank%C3%BCndigung-der-n%C3%A4chsten-veranstaltu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enisa.europa.eu/publications/enisa-threat-landscape-202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datenschutzstelle.li/datenschutz/themen-z/passwoerte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datenschutzstelle.li/datenschutz/themen-z/meldung-von-datenschutzverletzungen-art-33-dsgv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datenschutzstelle.li/aktuelles/checkliste-fuer-die-pruefung-der-notwendigkeit-der-durchfuehrung-einer-datenschutz-folgenabschaetzung-dsfa"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file:////Volumes/Kunden/graphics/BWB%20Anwaltskanzlei/BWB-neues-CI/BWB-projects/BWB-Powerpoint/BWB-Powerpoint-2017/BWB-Powerpoint-2017-design/BWB-Logo-ppt-01.png"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datenschutzstelle.li/datenschutz/themen-z/verantwortlicher#GemeinsamVerantwortlich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WB-PPT-Film-01.mp4">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a:stretch>
            <a:fillRect/>
          </a:stretch>
        </p:blipFill>
        <p:spPr>
          <a:xfrm>
            <a:off x="0" y="719999"/>
            <a:ext cx="12192000" cy="3140801"/>
          </a:xfrm>
          <a:prstGeom prst="rect">
            <a:avLst/>
          </a:prstGeom>
        </p:spPr>
      </p:pic>
      <p:pic>
        <p:nvPicPr>
          <p:cNvPr id="3" name="Bild 2"/>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a:xfrm>
            <a:off x="8280001" y="575982"/>
            <a:ext cx="2457907" cy="288035"/>
          </a:xfrm>
          <a:prstGeom prst="rect">
            <a:avLst/>
          </a:prstGeom>
        </p:spPr>
      </p:pic>
      <p:sp>
        <p:nvSpPr>
          <p:cNvPr id="4" name="TextBox 3"/>
          <p:cNvSpPr txBox="1"/>
          <p:nvPr/>
        </p:nvSpPr>
        <p:spPr>
          <a:xfrm>
            <a:off x="2295097" y="4473592"/>
            <a:ext cx="7643369" cy="1538883"/>
          </a:xfrm>
          <a:prstGeom prst="rect">
            <a:avLst/>
          </a:prstGeom>
          <a:noFill/>
        </p:spPr>
        <p:txBody>
          <a:bodyPr wrap="square" lIns="0" tIns="0" rIns="0" bIns="0" rtlCol="0">
            <a:spAutoFit/>
          </a:bodyPr>
          <a:lstStyle/>
          <a:p>
            <a:pPr algn="ctr">
              <a:lnSpc>
                <a:spcPct val="100000"/>
              </a:lnSpc>
            </a:pPr>
            <a:r>
              <a:rPr lang="en-US" sz="3200" b="1" dirty="0" smtClean="0">
                <a:solidFill>
                  <a:srgbClr val="DFD800"/>
                </a:solidFill>
                <a:ea typeface="Titillium Light" charset="0"/>
                <a:cs typeface="Titillium Light" charset="0"/>
              </a:rPr>
              <a:t>Workshop DSGVO – </a:t>
            </a:r>
            <a:r>
              <a:rPr lang="en-US" sz="3200" b="1" dirty="0" err="1" smtClean="0">
                <a:solidFill>
                  <a:srgbClr val="DFD800"/>
                </a:solidFill>
                <a:ea typeface="Titillium Light" charset="0"/>
                <a:cs typeface="Titillium Light" charset="0"/>
              </a:rPr>
              <a:t>Teil</a:t>
            </a:r>
            <a:r>
              <a:rPr lang="en-US" sz="3200" b="1" dirty="0" smtClean="0">
                <a:solidFill>
                  <a:srgbClr val="DFD800"/>
                </a:solidFill>
                <a:ea typeface="Titillium Light" charset="0"/>
                <a:cs typeface="Titillium Light" charset="0"/>
              </a:rPr>
              <a:t> 1</a:t>
            </a:r>
          </a:p>
          <a:p>
            <a:pPr algn="ctr">
              <a:lnSpc>
                <a:spcPct val="100000"/>
              </a:lnSpc>
            </a:pPr>
            <a:r>
              <a:rPr lang="en-US" sz="3200" b="1" dirty="0" smtClean="0">
                <a:solidFill>
                  <a:srgbClr val="DFD800"/>
                </a:solidFill>
                <a:ea typeface="Titillium Light" charset="0"/>
                <a:cs typeface="Titillium Light" charset="0"/>
              </a:rPr>
              <a:t>Die </a:t>
            </a:r>
            <a:r>
              <a:rPr lang="en-US" sz="3200" b="1" dirty="0" err="1" smtClean="0">
                <a:solidFill>
                  <a:srgbClr val="DFD800"/>
                </a:solidFill>
                <a:ea typeface="Titillium Light" charset="0"/>
                <a:cs typeface="Titillium Light" charset="0"/>
              </a:rPr>
              <a:t>zusätzlichen</a:t>
            </a:r>
            <a:r>
              <a:rPr lang="en-US" sz="3200" b="1" dirty="0" smtClean="0">
                <a:solidFill>
                  <a:srgbClr val="DFD800"/>
                </a:solidFill>
                <a:ea typeface="Titillium Light" charset="0"/>
                <a:cs typeface="Titillium Light" charset="0"/>
              </a:rPr>
              <a:t> </a:t>
            </a:r>
            <a:r>
              <a:rPr lang="en-US" sz="3200" b="1" dirty="0" err="1" smtClean="0">
                <a:solidFill>
                  <a:srgbClr val="DFD800"/>
                </a:solidFill>
                <a:ea typeface="Titillium Light" charset="0"/>
                <a:cs typeface="Titillium Light" charset="0"/>
              </a:rPr>
              <a:t>Schritte</a:t>
            </a:r>
            <a:r>
              <a:rPr lang="en-US" sz="3200" b="1" dirty="0" smtClean="0">
                <a:solidFill>
                  <a:srgbClr val="DFD800"/>
                </a:solidFill>
                <a:ea typeface="Titillium Light" charset="0"/>
                <a:cs typeface="Titillium Light" charset="0"/>
              </a:rPr>
              <a:t> </a:t>
            </a:r>
            <a:r>
              <a:rPr lang="en-US" sz="3200" b="1" dirty="0" err="1" smtClean="0">
                <a:solidFill>
                  <a:srgbClr val="DFD800"/>
                </a:solidFill>
                <a:ea typeface="Titillium Light" charset="0"/>
                <a:cs typeface="Titillium Light" charset="0"/>
              </a:rPr>
              <a:t>gemäss</a:t>
            </a:r>
            <a:r>
              <a:rPr lang="en-US" sz="3200" b="1" dirty="0" smtClean="0">
                <a:solidFill>
                  <a:srgbClr val="DFD800"/>
                </a:solidFill>
                <a:ea typeface="Titillium Light" charset="0"/>
                <a:cs typeface="Titillium Light" charset="0"/>
              </a:rPr>
              <a:t> der DSS</a:t>
            </a:r>
          </a:p>
          <a:p>
            <a:pPr algn="ctr">
              <a:lnSpc>
                <a:spcPct val="100000"/>
              </a:lnSpc>
            </a:pPr>
            <a:endParaRPr lang="en-US" b="1" dirty="0" smtClean="0">
              <a:solidFill>
                <a:srgbClr val="DFD800"/>
              </a:solidFill>
              <a:ea typeface="Titillium Light" charset="0"/>
              <a:cs typeface="Titillium Light" charset="0"/>
            </a:endParaRPr>
          </a:p>
          <a:p>
            <a:pPr algn="ctr">
              <a:lnSpc>
                <a:spcPct val="100000"/>
              </a:lnSpc>
            </a:pPr>
            <a:r>
              <a:rPr lang="en-US" b="1" dirty="0" smtClean="0">
                <a:solidFill>
                  <a:srgbClr val="DFD800"/>
                </a:solidFill>
                <a:ea typeface="Titillium Light" charset="0"/>
                <a:cs typeface="Titillium Light" charset="0"/>
              </a:rPr>
              <a:t>Dr. Philipp Mittelberger LL.M.</a:t>
            </a:r>
            <a:endParaRPr lang="en-US" b="1" dirty="0">
              <a:solidFill>
                <a:srgbClr val="DFD800"/>
              </a:solidFill>
              <a:ea typeface="Titillium Light" charset="0"/>
              <a:cs typeface="Titillium Light" charset="0"/>
            </a:endParaRPr>
          </a:p>
        </p:txBody>
      </p:sp>
    </p:spTree>
    <p:extLst>
      <p:ext uri="{BB962C8B-B14F-4D97-AF65-F5344CB8AC3E}">
        <p14:creationId xmlns:p14="http://schemas.microsoft.com/office/powerpoint/2010/main" val="81510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3800"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2"/>
                                        </p:tgtEl>
                                      </p:cBhvr>
                                    </p:cmd>
                                  </p:childTnLst>
                                </p:cTn>
                              </p:par>
                            </p:childTnLst>
                          </p:cTn>
                        </p:par>
                      </p:childTnLst>
                    </p:cTn>
                  </p:par>
                </p:childTnLst>
              </p:cTn>
              <p:nextCondLst>
                <p:cond evt="onClick" delay="0">
                  <p:tgtEl>
                    <p:spTgt spid="2"/>
                  </p:tgtEl>
                </p:cond>
              </p:nextCondLst>
            </p:seq>
            <p:video>
              <p:cMediaNode vol="80000">
                <p:cTn id="12" repeatCount="indefinite" fill="hold" display="0">
                  <p:stCondLst>
                    <p:cond delay="indefinite"/>
                  </p:stCondLst>
                </p:cTn>
                <p:tgtEl>
                  <p:spTgt spid="2"/>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2449837"/>
            <a:ext cx="4363558" cy="982448"/>
          </a:xfrm>
          <a:prstGeom prst="rect">
            <a:avLst/>
          </a:prstGeom>
          <a:noFill/>
        </p:spPr>
        <p:txBody>
          <a:bodyPr wrap="square" lIns="0" tIns="0" rIns="0" bIns="0" rtlCol="0">
            <a:spAutoFit/>
          </a:bodyPr>
          <a:lstStyle/>
          <a:p>
            <a:pPr>
              <a:lnSpc>
                <a:spcPct val="114000"/>
              </a:lnSpc>
            </a:pPr>
            <a:r>
              <a:rPr lang="de-CH" sz="2800" dirty="0">
                <a:solidFill>
                  <a:srgbClr val="DFD800"/>
                </a:solidFill>
                <a:ea typeface="Titillium Light" charset="0"/>
                <a:cs typeface="Titillium Light" charset="0"/>
              </a:rPr>
              <a:t>Datensicherheit und </a:t>
            </a:r>
            <a:endParaRPr lang="de-CH" sz="2800" dirty="0" smtClean="0">
              <a:solidFill>
                <a:srgbClr val="DFD800"/>
              </a:solidFill>
              <a:ea typeface="Titillium Light" charset="0"/>
              <a:cs typeface="Titillium Light" charset="0"/>
            </a:endParaRPr>
          </a:p>
          <a:p>
            <a:pPr>
              <a:lnSpc>
                <a:spcPct val="114000"/>
              </a:lnSpc>
            </a:pPr>
            <a:r>
              <a:rPr lang="de-CH" sz="2800" dirty="0" smtClean="0">
                <a:solidFill>
                  <a:srgbClr val="DFD800"/>
                </a:solidFill>
                <a:ea typeface="Titillium Light" charset="0"/>
                <a:cs typeface="Titillium Light" charset="0"/>
              </a:rPr>
              <a:t>IT-Security</a:t>
            </a:r>
            <a:endParaRPr lang="de-CH" sz="2400" dirty="0">
              <a:ea typeface="Titillium Light" charset="0"/>
              <a:cs typeface="Titillium Light" charset="0"/>
            </a:endParaRPr>
          </a:p>
        </p:txBody>
      </p:sp>
      <p:sp>
        <p:nvSpPr>
          <p:cNvPr id="4" name="Textfeld 3"/>
          <p:cNvSpPr txBox="1"/>
          <p:nvPr/>
        </p:nvSpPr>
        <p:spPr>
          <a:xfrm>
            <a:off x="4881870" y="1972779"/>
            <a:ext cx="6248400" cy="2954655"/>
          </a:xfrm>
          <a:prstGeom prst="rect">
            <a:avLst/>
          </a:prstGeom>
          <a:noFill/>
        </p:spPr>
        <p:txBody>
          <a:bodyPr wrap="square" lIns="0" tIns="0" rIns="0" bIns="0" rtlCol="0">
            <a:spAutoFit/>
          </a:bodyPr>
          <a:lstStyle/>
          <a:p>
            <a:endParaRPr lang="de-CH" sz="1600" dirty="0" smtClean="0"/>
          </a:p>
          <a:p>
            <a:r>
              <a:rPr lang="de-CH" sz="1600" b="1" dirty="0" smtClean="0"/>
              <a:t> </a:t>
            </a:r>
          </a:p>
          <a:p>
            <a:r>
              <a:rPr lang="de-CH" sz="1600" dirty="0"/>
              <a:t>G</a:t>
            </a:r>
            <a:r>
              <a:rPr lang="de-CH" sz="1600" dirty="0" smtClean="0"/>
              <a:t>emeinsamkeiten:</a:t>
            </a:r>
          </a:p>
          <a:p>
            <a:endParaRPr lang="de-CH" sz="1600" dirty="0"/>
          </a:p>
          <a:p>
            <a:pPr>
              <a:tabLst>
                <a:tab pos="354013" algn="l"/>
              </a:tabLst>
            </a:pPr>
            <a:r>
              <a:rPr lang="de-CH" sz="1600" dirty="0" smtClean="0"/>
              <a:t>	Vertraulichkeit, Integrität, Verfügbarkeit</a:t>
            </a:r>
          </a:p>
          <a:p>
            <a:pPr>
              <a:tabLst>
                <a:tab pos="354013" algn="l"/>
              </a:tabLst>
            </a:pPr>
            <a:endParaRPr lang="de-CH" sz="1600" dirty="0" smtClean="0"/>
          </a:p>
          <a:p>
            <a:endParaRPr lang="de-CH" sz="1600" dirty="0"/>
          </a:p>
          <a:p>
            <a:r>
              <a:rPr lang="de-CH" sz="1600" dirty="0" smtClean="0"/>
              <a:t>Unterschied:</a:t>
            </a:r>
          </a:p>
          <a:p>
            <a:endParaRPr lang="de-CH" sz="1600" dirty="0"/>
          </a:p>
          <a:p>
            <a:pPr>
              <a:tabLst>
                <a:tab pos="354013" algn="l"/>
              </a:tabLst>
            </a:pPr>
            <a:r>
              <a:rPr lang="de-CH" sz="1600" dirty="0" smtClean="0"/>
              <a:t> 	Ziel ist Schutz der Daten bzw. des Systems</a:t>
            </a:r>
          </a:p>
          <a:p>
            <a:endParaRPr lang="de-CH" sz="1600" dirty="0">
              <a:ea typeface="Titillium Light" charset="0"/>
              <a:cs typeface="Titillium Light" charset="0"/>
            </a:endParaRPr>
          </a:p>
          <a:p>
            <a:endParaRPr lang="de-CH" sz="1600" dirty="0" smtClean="0">
              <a:ea typeface="Titillium Light" charset="0"/>
              <a:cs typeface="Titillium Light" charset="0"/>
            </a:endParaRPr>
          </a:p>
        </p:txBody>
      </p:sp>
    </p:spTree>
    <p:extLst>
      <p:ext uri="{BB962C8B-B14F-4D97-AF65-F5344CB8AC3E}">
        <p14:creationId xmlns:p14="http://schemas.microsoft.com/office/powerpoint/2010/main" val="21143121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2479715"/>
            <a:ext cx="4363558" cy="954428"/>
          </a:xfrm>
          <a:prstGeom prst="rect">
            <a:avLst/>
          </a:prstGeom>
          <a:noFill/>
        </p:spPr>
        <p:txBody>
          <a:bodyPr wrap="square" lIns="0" tIns="0" rIns="0" bIns="0" rtlCol="0">
            <a:spAutoFit/>
          </a:bodyPr>
          <a:lstStyle/>
          <a:p>
            <a:pPr>
              <a:lnSpc>
                <a:spcPct val="114000"/>
              </a:lnSpc>
            </a:pPr>
            <a:r>
              <a:rPr lang="de-CH" sz="2800" dirty="0">
                <a:solidFill>
                  <a:srgbClr val="DFD800"/>
                </a:solidFill>
                <a:ea typeface="Titillium Light" charset="0"/>
                <a:cs typeface="Titillium Light" charset="0"/>
              </a:rPr>
              <a:t>Standarddatenschutzmodell (SDM) – Gewährleistungsziele  </a:t>
            </a:r>
          </a:p>
        </p:txBody>
      </p:sp>
      <p:sp>
        <p:nvSpPr>
          <p:cNvPr id="4" name="Textfeld 3"/>
          <p:cNvSpPr txBox="1"/>
          <p:nvPr/>
        </p:nvSpPr>
        <p:spPr>
          <a:xfrm>
            <a:off x="4883209" y="1428686"/>
            <a:ext cx="6937316" cy="4462760"/>
          </a:xfrm>
          <a:prstGeom prst="rect">
            <a:avLst/>
          </a:prstGeom>
          <a:noFill/>
        </p:spPr>
        <p:txBody>
          <a:bodyPr wrap="square" lIns="0" tIns="0" rIns="0" bIns="0" rtlCol="0">
            <a:spAutoFit/>
          </a:bodyPr>
          <a:lstStyle/>
          <a:p>
            <a:r>
              <a:rPr lang="de-CH" sz="1600" b="1" dirty="0" smtClean="0"/>
              <a:t>Zum Beispiel</a:t>
            </a:r>
          </a:p>
          <a:p>
            <a:pPr marL="354013" indent="-354013"/>
            <a:endParaRPr lang="de-CH" sz="1600" b="1" dirty="0"/>
          </a:p>
          <a:p>
            <a:pPr marL="354013" indent="-354013">
              <a:buFont typeface="Arial" panose="020B0604020202020204" pitchFamily="34" charset="0"/>
              <a:buChar char="•"/>
            </a:pPr>
            <a:r>
              <a:rPr lang="de-CH" sz="1600" b="1" dirty="0" smtClean="0"/>
              <a:t>Verfügbarkeit</a:t>
            </a:r>
            <a:r>
              <a:rPr lang="de-CH" sz="1600" dirty="0" smtClean="0"/>
              <a:t>:  Sicherheitskopien </a:t>
            </a:r>
            <a:r>
              <a:rPr lang="de-CH" sz="1600" dirty="0"/>
              <a:t>oder </a:t>
            </a:r>
            <a:r>
              <a:rPr lang="de-CH" sz="1600" dirty="0" smtClean="0"/>
              <a:t>Erstellung Notfallkonzept,</a:t>
            </a:r>
          </a:p>
          <a:p>
            <a:pPr marL="354013" indent="-354013">
              <a:buFont typeface="Arial" panose="020B0604020202020204" pitchFamily="34" charset="0"/>
              <a:buChar char="•"/>
            </a:pPr>
            <a:endParaRPr lang="de-CH" sz="1600" dirty="0"/>
          </a:p>
          <a:p>
            <a:pPr marL="354013" indent="-354013">
              <a:buFont typeface="Arial" panose="020B0604020202020204" pitchFamily="34" charset="0"/>
              <a:buChar char="•"/>
            </a:pPr>
            <a:r>
              <a:rPr lang="de-CH" sz="1600" b="1" dirty="0" smtClean="0"/>
              <a:t>Integrität: </a:t>
            </a:r>
            <a:r>
              <a:rPr lang="de-CH" sz="1600" dirty="0"/>
              <a:t>Einschränkung von Schreib- und </a:t>
            </a:r>
            <a:r>
              <a:rPr lang="de-CH" sz="1600" dirty="0" smtClean="0"/>
              <a:t>Änderungsrechten, Schutz vor äusseren </a:t>
            </a:r>
            <a:r>
              <a:rPr lang="de-CH" sz="1600" dirty="0"/>
              <a:t>Einflüssen wie </a:t>
            </a:r>
            <a:r>
              <a:rPr lang="de-CH" sz="1600" dirty="0" smtClean="0"/>
              <a:t>Hacking,</a:t>
            </a:r>
          </a:p>
          <a:p>
            <a:pPr marL="354013" indent="-354013">
              <a:buFont typeface="Arial" panose="020B0604020202020204" pitchFamily="34" charset="0"/>
              <a:buChar char="•"/>
            </a:pPr>
            <a:endParaRPr lang="de-CH" sz="1600" dirty="0"/>
          </a:p>
          <a:p>
            <a:pPr marL="354013" indent="-354013">
              <a:buFont typeface="Arial" panose="020B0604020202020204" pitchFamily="34" charset="0"/>
              <a:buChar char="•"/>
            </a:pPr>
            <a:r>
              <a:rPr lang="de-CH" sz="1600" b="1" dirty="0" smtClean="0"/>
              <a:t>Vertraulichkeit: </a:t>
            </a:r>
            <a:r>
              <a:rPr lang="de-CH" sz="1600" dirty="0" smtClean="0"/>
              <a:t>Berechtigungs- </a:t>
            </a:r>
            <a:r>
              <a:rPr lang="de-CH" sz="1600" dirty="0"/>
              <a:t>und Rollenkonzepts, </a:t>
            </a:r>
            <a:r>
              <a:rPr lang="de-CH" sz="1600" dirty="0" smtClean="0"/>
              <a:t>Änderungsrechte, </a:t>
            </a:r>
            <a:endParaRPr lang="de-CH" sz="1600" dirty="0"/>
          </a:p>
          <a:p>
            <a:pPr marL="354013" indent="-354013"/>
            <a:r>
              <a:rPr lang="de-CH" sz="1600" dirty="0" smtClean="0"/>
              <a:t> 	Schutz </a:t>
            </a:r>
            <a:r>
              <a:rPr lang="de-CH" sz="1600" dirty="0"/>
              <a:t>vor äusseren Einflüssen wie </a:t>
            </a:r>
            <a:r>
              <a:rPr lang="de-CH" sz="1600" dirty="0" smtClean="0"/>
              <a:t>Hacking,</a:t>
            </a:r>
            <a:endParaRPr lang="de-CH" sz="1600" dirty="0"/>
          </a:p>
          <a:p>
            <a:pPr marL="354013" indent="-354013">
              <a:buFont typeface="Arial" panose="020B0604020202020204" pitchFamily="34" charset="0"/>
              <a:buChar char="•"/>
            </a:pPr>
            <a:endParaRPr lang="de-CH" sz="1600" b="1" dirty="0"/>
          </a:p>
          <a:p>
            <a:pPr marL="354013" indent="-354013">
              <a:buFont typeface="Arial" panose="020B0604020202020204" pitchFamily="34" charset="0"/>
              <a:buChar char="•"/>
            </a:pPr>
            <a:r>
              <a:rPr lang="de-CH" sz="1600" b="1" dirty="0" smtClean="0"/>
              <a:t>Transparenz:  </a:t>
            </a:r>
            <a:r>
              <a:rPr lang="de-CH" sz="1600" dirty="0" smtClean="0"/>
              <a:t>Dokumentation </a:t>
            </a:r>
            <a:r>
              <a:rPr lang="de-CH" sz="1600" dirty="0"/>
              <a:t>z.B. von Auftragsverarbeitungsverträgen, </a:t>
            </a:r>
            <a:r>
              <a:rPr lang="de-CH" sz="1600" dirty="0" smtClean="0"/>
              <a:t>Protokollierung von Zugriffen, </a:t>
            </a:r>
            <a:r>
              <a:rPr lang="de-CH" sz="1600" dirty="0"/>
              <a:t>Aktualisierung </a:t>
            </a:r>
            <a:r>
              <a:rPr lang="de-CH" sz="1600" dirty="0" smtClean="0"/>
              <a:t>Verarbeitungsverzeichnis </a:t>
            </a:r>
          </a:p>
          <a:p>
            <a:pPr marL="354013" indent="-354013">
              <a:buFont typeface="Arial" panose="020B0604020202020204" pitchFamily="34" charset="0"/>
              <a:buChar char="•"/>
            </a:pPr>
            <a:endParaRPr lang="de-CH" sz="1600" dirty="0"/>
          </a:p>
          <a:p>
            <a:pPr marL="354013" indent="-354013">
              <a:buFont typeface="Arial" panose="020B0604020202020204" pitchFamily="34" charset="0"/>
              <a:buChar char="•"/>
            </a:pPr>
            <a:r>
              <a:rPr lang="de-CH" sz="1600" b="1" dirty="0" smtClean="0"/>
              <a:t>Datenminimierung: </a:t>
            </a:r>
            <a:r>
              <a:rPr lang="de-CH" sz="1600" dirty="0" smtClean="0"/>
              <a:t>Löschkonzept, </a:t>
            </a:r>
            <a:r>
              <a:rPr lang="de-CH" sz="1600" dirty="0"/>
              <a:t>Reduzierung vor</a:t>
            </a:r>
          </a:p>
          <a:p>
            <a:pPr marL="354013" indent="-354013"/>
            <a:r>
              <a:rPr lang="de-CH" sz="1600" dirty="0" smtClean="0"/>
              <a:t> 	erfassten </a:t>
            </a:r>
            <a:r>
              <a:rPr lang="de-CH" sz="1600" dirty="0"/>
              <a:t>Attributen der betroffenen Personen </a:t>
            </a:r>
            <a:endParaRPr lang="de-CH" sz="1600" dirty="0" smtClean="0"/>
          </a:p>
          <a:p>
            <a:endParaRPr lang="de-CH" dirty="0" smtClean="0"/>
          </a:p>
          <a:p>
            <a:endParaRPr lang="de-CH" sz="1600" dirty="0"/>
          </a:p>
          <a:p>
            <a:endParaRPr lang="de-CH" sz="1600" dirty="0" smtClean="0">
              <a:ea typeface="Titillium Light" charset="0"/>
              <a:cs typeface="Titillium Light" charset="0"/>
            </a:endParaRPr>
          </a:p>
        </p:txBody>
      </p:sp>
    </p:spTree>
    <p:extLst>
      <p:ext uri="{BB962C8B-B14F-4D97-AF65-F5344CB8AC3E}">
        <p14:creationId xmlns:p14="http://schemas.microsoft.com/office/powerpoint/2010/main" val="2401308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1988109"/>
            <a:ext cx="4363558" cy="1445652"/>
          </a:xfrm>
          <a:prstGeom prst="rect">
            <a:avLst/>
          </a:prstGeom>
          <a:noFill/>
        </p:spPr>
        <p:txBody>
          <a:bodyPr wrap="square" lIns="0" tIns="0" rIns="0" bIns="0" rtlCol="0">
            <a:spAutoFit/>
          </a:bodyPr>
          <a:lstStyle/>
          <a:p>
            <a:pPr>
              <a:lnSpc>
                <a:spcPct val="114000"/>
              </a:lnSpc>
            </a:pPr>
            <a:r>
              <a:rPr lang="de-CH" sz="2800" dirty="0" smtClean="0">
                <a:solidFill>
                  <a:srgbClr val="DFD800"/>
                </a:solidFill>
                <a:ea typeface="Titillium Light" charset="0"/>
                <a:cs typeface="Titillium Light" charset="0"/>
              </a:rPr>
              <a:t>Datensicherheit </a:t>
            </a:r>
            <a:r>
              <a:rPr lang="de-CH" sz="2800" dirty="0">
                <a:solidFill>
                  <a:srgbClr val="DFD800"/>
                </a:solidFill>
                <a:ea typeface="Titillium Light" charset="0"/>
                <a:cs typeface="Titillium Light" charset="0"/>
              </a:rPr>
              <a:t>und Standarddatenschutzmodell (SDM)   </a:t>
            </a:r>
            <a:endParaRPr lang="de-CH" sz="2400" dirty="0">
              <a:ea typeface="Titillium Light" charset="0"/>
              <a:cs typeface="Titillium Light" charset="0"/>
            </a:endParaRPr>
          </a:p>
        </p:txBody>
      </p:sp>
      <p:sp>
        <p:nvSpPr>
          <p:cNvPr id="4" name="Textfeld 3"/>
          <p:cNvSpPr txBox="1"/>
          <p:nvPr/>
        </p:nvSpPr>
        <p:spPr>
          <a:xfrm>
            <a:off x="4883209" y="1428686"/>
            <a:ext cx="6937316" cy="3231654"/>
          </a:xfrm>
          <a:prstGeom prst="rect">
            <a:avLst/>
          </a:prstGeom>
          <a:noFill/>
        </p:spPr>
        <p:txBody>
          <a:bodyPr wrap="square" lIns="0" tIns="0" rIns="0" bIns="0" rtlCol="0">
            <a:spAutoFit/>
          </a:bodyPr>
          <a:lstStyle/>
          <a:p>
            <a:endParaRPr lang="de-CH" sz="1600" dirty="0"/>
          </a:p>
          <a:p>
            <a:r>
              <a:rPr lang="de-CH" sz="1600" b="1" dirty="0" smtClean="0"/>
              <a:t>Schwellwertanalyse: </a:t>
            </a:r>
            <a:r>
              <a:rPr lang="de-CH" sz="1600" dirty="0" smtClean="0"/>
              <a:t>Beurteilung, ob «Risiko» oder «hohes Risiko». Schwere des Schadens und </a:t>
            </a:r>
            <a:r>
              <a:rPr lang="de-CH" sz="1600" dirty="0" err="1" smtClean="0"/>
              <a:t>Eintretenswahrscheinlichkeit</a:t>
            </a:r>
            <a:r>
              <a:rPr lang="de-CH" sz="1600" dirty="0" smtClean="0"/>
              <a:t> als Faktoren</a:t>
            </a:r>
          </a:p>
          <a:p>
            <a:endParaRPr lang="de-CH" sz="1600" dirty="0"/>
          </a:p>
          <a:p>
            <a:r>
              <a:rPr lang="de-CH" sz="1600" dirty="0" smtClean="0"/>
              <a:t>Veranstaltung UFL und DSV.li am 31.05.2021</a:t>
            </a:r>
            <a:r>
              <a:rPr lang="de-CH" sz="1600" dirty="0"/>
              <a:t>:  </a:t>
            </a:r>
            <a:r>
              <a:rPr lang="de-CH" sz="1600" dirty="0">
                <a:hlinkClick r:id="rId2"/>
              </a:rPr>
              <a:t>https://</a:t>
            </a:r>
            <a:r>
              <a:rPr lang="de-CH" sz="1600" dirty="0" smtClean="0">
                <a:hlinkClick r:id="rId2"/>
              </a:rPr>
              <a:t>www.dsv.li/post/vorank%C3%BCndigung-der-n%C3%A4chsten-veranstaltung</a:t>
            </a:r>
            <a:r>
              <a:rPr lang="de-CH" sz="1600" dirty="0" smtClean="0"/>
              <a:t> </a:t>
            </a:r>
          </a:p>
          <a:p>
            <a:endParaRPr lang="de-CH" sz="1600" dirty="0" smtClean="0"/>
          </a:p>
          <a:p>
            <a:endParaRPr lang="de-CH" sz="1600" dirty="0"/>
          </a:p>
          <a:p>
            <a:r>
              <a:rPr lang="de-CH" sz="1600" dirty="0" smtClean="0"/>
              <a:t>Weitere Infos zur Datensicherheit, </a:t>
            </a:r>
            <a:r>
              <a:rPr lang="de-CH" sz="1600" dirty="0" err="1" smtClean="0"/>
              <a:t>zB</a:t>
            </a:r>
            <a:r>
              <a:rPr lang="de-CH" sz="1600" dirty="0" smtClean="0"/>
              <a:t>. «</a:t>
            </a:r>
            <a:r>
              <a:rPr lang="de-CH" sz="1600" dirty="0" err="1" smtClean="0"/>
              <a:t>Good</a:t>
            </a:r>
            <a:r>
              <a:rPr lang="de-CH" sz="1600" dirty="0" smtClean="0"/>
              <a:t> </a:t>
            </a:r>
            <a:r>
              <a:rPr lang="de-CH" sz="1600" dirty="0"/>
              <a:t>Practice bei technischen und</a:t>
            </a:r>
            <a:br>
              <a:rPr lang="de-CH" sz="1600" dirty="0"/>
            </a:br>
            <a:r>
              <a:rPr lang="de-CH" sz="1600" dirty="0"/>
              <a:t>organisatorischen </a:t>
            </a:r>
            <a:r>
              <a:rPr lang="de-CH" sz="1600" dirty="0" smtClean="0"/>
              <a:t>Maßnahmen»</a:t>
            </a:r>
          </a:p>
          <a:p>
            <a:r>
              <a:rPr lang="de-CH" sz="1600" dirty="0">
                <a:hlinkClick r:id="rId3"/>
              </a:rPr>
              <a:t>https://</a:t>
            </a:r>
            <a:r>
              <a:rPr lang="de-CH" sz="1600" dirty="0" smtClean="0">
                <a:hlinkClick r:id="rId3"/>
              </a:rPr>
              <a:t>www.lda.bayern.de/media/checkliste/baylda_checkliste_tom.pdf</a:t>
            </a:r>
            <a:endParaRPr lang="de-CH" sz="1600" dirty="0" smtClean="0"/>
          </a:p>
          <a:p>
            <a:endParaRPr lang="de-CH" dirty="0" smtClean="0"/>
          </a:p>
          <a:p>
            <a:endParaRPr lang="de-CH" sz="1600" dirty="0" smtClean="0">
              <a:ea typeface="Titillium Light" charset="0"/>
              <a:cs typeface="Titillium Light" charset="0"/>
            </a:endParaRPr>
          </a:p>
        </p:txBody>
      </p:sp>
    </p:spTree>
    <p:extLst>
      <p:ext uri="{BB962C8B-B14F-4D97-AF65-F5344CB8AC3E}">
        <p14:creationId xmlns:p14="http://schemas.microsoft.com/office/powerpoint/2010/main" val="21828803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3170488" y="3337580"/>
            <a:ext cx="5974713" cy="523220"/>
          </a:xfrm>
          <a:prstGeom prst="rect">
            <a:avLst/>
          </a:prstGeom>
        </p:spPr>
        <p:txBody>
          <a:bodyPr wrap="none">
            <a:spAutoFit/>
          </a:bodyPr>
          <a:lstStyle/>
          <a:p>
            <a:pPr>
              <a:lnSpc>
                <a:spcPct val="100000"/>
              </a:lnSpc>
            </a:pPr>
            <a:r>
              <a:rPr lang="en-US" sz="2800" b="1" dirty="0" err="1" smtClean="0">
                <a:solidFill>
                  <a:srgbClr val="DFD800"/>
                </a:solidFill>
                <a:latin typeface="+mj-lt"/>
                <a:ea typeface="Titillium Light" charset="0"/>
                <a:cs typeface="Titillium Light" charset="0"/>
              </a:rPr>
              <a:t>Datenschutzverletzungen</a:t>
            </a:r>
            <a:r>
              <a:rPr lang="en-US" sz="2800" b="1" dirty="0" smtClean="0">
                <a:solidFill>
                  <a:srgbClr val="DFD800"/>
                </a:solidFill>
                <a:latin typeface="+mj-lt"/>
                <a:ea typeface="Titillium Light" charset="0"/>
                <a:cs typeface="Titillium Light" charset="0"/>
              </a:rPr>
              <a:t> / </a:t>
            </a:r>
            <a:r>
              <a:rPr lang="en-US" sz="2800" b="1" dirty="0" err="1" smtClean="0">
                <a:solidFill>
                  <a:srgbClr val="DFD800"/>
                </a:solidFill>
                <a:latin typeface="+mj-lt"/>
                <a:ea typeface="Titillium Light" charset="0"/>
                <a:cs typeface="Titillium Light" charset="0"/>
              </a:rPr>
              <a:t>Datenpannen</a:t>
            </a:r>
            <a:endParaRPr lang="en-US" sz="2800" b="1" dirty="0">
              <a:solidFill>
                <a:srgbClr val="DFD800"/>
              </a:solidFill>
              <a:latin typeface="+mj-lt"/>
              <a:ea typeface="Titillium Light" charset="0"/>
              <a:cs typeface="Titillium Light" charset="0"/>
            </a:endParaRPr>
          </a:p>
        </p:txBody>
      </p:sp>
    </p:spTree>
    <p:extLst>
      <p:ext uri="{BB962C8B-B14F-4D97-AF65-F5344CB8AC3E}">
        <p14:creationId xmlns:p14="http://schemas.microsoft.com/office/powerpoint/2010/main" val="1405364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8068" y="2567200"/>
            <a:ext cx="3944237"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Datenschutzverletzungen</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Worum</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geht</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es</a:t>
            </a:r>
            <a:r>
              <a:rPr lang="en-US" sz="2800" dirty="0" smtClean="0">
                <a:solidFill>
                  <a:srgbClr val="DFD800"/>
                </a:solidFill>
                <a:ea typeface="Titillium Light" charset="0"/>
                <a:cs typeface="Titillium Light" charset="0"/>
              </a:rPr>
              <a:t>? </a:t>
            </a:r>
            <a:endParaRPr lang="en-US" sz="2800" dirty="0">
              <a:solidFill>
                <a:srgbClr val="DFD800"/>
              </a:solidFill>
              <a:ea typeface="Titillium Light" charset="0"/>
              <a:cs typeface="Titillium Light" charset="0"/>
            </a:endParaRPr>
          </a:p>
        </p:txBody>
      </p:sp>
      <p:sp>
        <p:nvSpPr>
          <p:cNvPr id="4" name="Textfeld 3"/>
          <p:cNvSpPr txBox="1"/>
          <p:nvPr/>
        </p:nvSpPr>
        <p:spPr>
          <a:xfrm>
            <a:off x="4883208" y="1428686"/>
            <a:ext cx="6972093" cy="5201424"/>
          </a:xfrm>
          <a:prstGeom prst="rect">
            <a:avLst/>
          </a:prstGeom>
          <a:noFill/>
        </p:spPr>
        <p:txBody>
          <a:bodyPr wrap="square" lIns="0" tIns="0" rIns="0" bIns="0" rtlCol="0">
            <a:spAutoFit/>
          </a:bodyPr>
          <a:lstStyle/>
          <a:p>
            <a:r>
              <a:rPr lang="de-CH" sz="1600" dirty="0" smtClean="0"/>
              <a:t>Definition: </a:t>
            </a:r>
          </a:p>
          <a:p>
            <a:endParaRPr lang="de-CH" sz="1600" i="1" dirty="0"/>
          </a:p>
          <a:p>
            <a:pPr marL="361950" lvl="1" algn="just"/>
            <a:r>
              <a:rPr lang="de-CH" sz="1600" i="1" dirty="0" smtClean="0"/>
              <a:t>«eine </a:t>
            </a:r>
            <a:r>
              <a:rPr lang="de-CH" sz="1600" i="1" dirty="0"/>
              <a:t>Verletzung der </a:t>
            </a:r>
            <a:r>
              <a:rPr lang="de-CH" sz="1600" b="1" i="1" dirty="0"/>
              <a:t>Sicherheit</a:t>
            </a:r>
            <a:r>
              <a:rPr lang="de-CH" sz="1600" i="1" dirty="0"/>
              <a:t>, die, ob unbeabsichtigt oder unrechtmäßig, zur </a:t>
            </a:r>
            <a:r>
              <a:rPr lang="de-CH" sz="1600" b="1" i="1" dirty="0"/>
              <a:t>Vernichtung, zum Verlust, zur Veränderung, oder zur unbefugten Offenlegung </a:t>
            </a:r>
            <a:r>
              <a:rPr lang="de-CH" sz="1600" i="1" dirty="0"/>
              <a:t>von beziehungsweise zum unbefugten Zugang zu personenbezogenen Daten führt, die übermittelt, gespeichert oder auf sonstige Weise verarbeitet wurden".</a:t>
            </a:r>
            <a:r>
              <a:rPr lang="de-CH" sz="1600" dirty="0" smtClean="0"/>
              <a:t> </a:t>
            </a:r>
          </a:p>
          <a:p>
            <a:pPr lvl="1"/>
            <a:endParaRPr lang="de-CH" sz="1600" dirty="0"/>
          </a:p>
          <a:p>
            <a:r>
              <a:rPr lang="de-CH" sz="1600" dirty="0" smtClean="0"/>
              <a:t>Formen </a:t>
            </a:r>
            <a:r>
              <a:rPr lang="de-CH" sz="1600" dirty="0"/>
              <a:t>der Verletzung: </a:t>
            </a:r>
          </a:p>
          <a:p>
            <a:r>
              <a:rPr lang="de-CH" sz="1600" dirty="0"/>
              <a:t> </a:t>
            </a:r>
          </a:p>
          <a:p>
            <a:pPr marL="361950" lvl="1" algn="just"/>
            <a:r>
              <a:rPr lang="de-CH" sz="1600" dirty="0" smtClean="0"/>
              <a:t>«Verletzung </a:t>
            </a:r>
            <a:r>
              <a:rPr lang="de-CH" sz="1600" dirty="0"/>
              <a:t>der Vertraulichkeit“ – die unbefugte oder unbeabsichtigte Preisgabe von oder Einsichtnahme in personenbezogene Daten </a:t>
            </a:r>
            <a:endParaRPr lang="de-CH" sz="1600" dirty="0" smtClean="0"/>
          </a:p>
          <a:p>
            <a:pPr marL="361950" lvl="1" algn="just"/>
            <a:endParaRPr lang="de-CH" sz="1600" dirty="0"/>
          </a:p>
          <a:p>
            <a:pPr marL="361950" lvl="1" algn="just"/>
            <a:r>
              <a:rPr lang="de-CH" sz="1600" dirty="0"/>
              <a:t>„Verletzung der Integrität“ – die unbefugte oder unbeabsichtigte Änderung personenbezogener Daten </a:t>
            </a:r>
            <a:endParaRPr lang="de-CH" sz="1600" dirty="0" smtClean="0"/>
          </a:p>
          <a:p>
            <a:pPr marL="361950" lvl="1" algn="just"/>
            <a:endParaRPr lang="de-CH" sz="1600" dirty="0"/>
          </a:p>
          <a:p>
            <a:pPr marL="361950" lvl="1" algn="just"/>
            <a:r>
              <a:rPr lang="de-CH" sz="1600" dirty="0"/>
              <a:t>„Verletzung der Verfügbarkeit“ – der unbefugte oder unbeabsichtigte Verlust des </a:t>
            </a:r>
            <a:r>
              <a:rPr lang="de-CH" sz="1600" dirty="0" smtClean="0"/>
              <a:t>Zugangs </a:t>
            </a:r>
            <a:r>
              <a:rPr lang="de-CH" sz="1600" dirty="0"/>
              <a:t>zu personenbezogenen Daten oder die unbeabsichtigte oder unrechtmäßige Vernichtung personenbezogener Daten </a:t>
            </a:r>
          </a:p>
          <a:p>
            <a:r>
              <a:rPr lang="de-CH" dirty="0"/>
              <a:t> </a:t>
            </a:r>
          </a:p>
          <a:p>
            <a:endParaRPr lang="de-CH" sz="1600" dirty="0"/>
          </a:p>
          <a:p>
            <a:pPr marL="285750" indent="-285750" algn="just">
              <a:buFont typeface="Arial" panose="020B0604020202020204" pitchFamily="34" charset="0"/>
              <a:buChar char="•"/>
            </a:pPr>
            <a:endParaRPr lang="de-CH" sz="1600" dirty="0" smtClean="0">
              <a:ea typeface="Titillium Light" charset="0"/>
              <a:cs typeface="Titillium Light" charset="0"/>
            </a:endParaRPr>
          </a:p>
        </p:txBody>
      </p:sp>
      <p:sp>
        <p:nvSpPr>
          <p:cNvPr id="6" name="Textfeld 5"/>
          <p:cNvSpPr txBox="1"/>
          <p:nvPr/>
        </p:nvSpPr>
        <p:spPr>
          <a:xfrm>
            <a:off x="4482718" y="3266536"/>
            <a:ext cx="7091866" cy="246221"/>
          </a:xfrm>
          <a:prstGeom prst="rect">
            <a:avLst/>
          </a:prstGeom>
          <a:noFill/>
        </p:spPr>
        <p:txBody>
          <a:bodyPr wrap="square" lIns="0" tIns="0" rIns="0" bIns="0" rtlCol="0">
            <a:spAutoFit/>
          </a:bodyPr>
          <a:lstStyle/>
          <a:p>
            <a:pPr marL="179388" indent="-179388" algn="just">
              <a:buFont typeface="Arial" panose="020B0604020202020204" pitchFamily="34" charset="0"/>
              <a:buChar char="•"/>
            </a:pPr>
            <a:endParaRPr lang="de-CH" sz="1600" dirty="0" smtClean="0">
              <a:ea typeface="Titillium Light" charset="0"/>
              <a:cs typeface="Titillium Light" charset="0"/>
            </a:endParaRPr>
          </a:p>
        </p:txBody>
      </p:sp>
    </p:spTree>
    <p:extLst>
      <p:ext uri="{BB962C8B-B14F-4D97-AF65-F5344CB8AC3E}">
        <p14:creationId xmlns:p14="http://schemas.microsoft.com/office/powerpoint/2010/main" val="28835445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51317" y="1997941"/>
            <a:ext cx="4417328" cy="2585323"/>
          </a:xfrm>
          <a:prstGeom prst="rect">
            <a:avLst/>
          </a:prstGeom>
          <a:noFill/>
        </p:spPr>
        <p:txBody>
          <a:bodyPr wrap="square" lIns="0" tIns="0" rIns="0" bIns="0" rtlCol="0">
            <a:spAutoFit/>
          </a:bodyPr>
          <a:lstStyle/>
          <a:p>
            <a:r>
              <a:rPr lang="en-US" sz="2800" b="1" dirty="0" err="1" smtClean="0">
                <a:solidFill>
                  <a:srgbClr val="DFD800"/>
                </a:solidFill>
                <a:latin typeface="+mj-lt"/>
                <a:ea typeface="Titillium Light" charset="0"/>
                <a:cs typeface="Titillium Light" charset="0"/>
              </a:rPr>
              <a:t>Datenschutzverletzungen</a:t>
            </a:r>
            <a:r>
              <a:rPr lang="en-US" sz="2800" b="1" dirty="0" smtClean="0">
                <a:solidFill>
                  <a:srgbClr val="DFD800"/>
                </a:solidFill>
                <a:latin typeface="+mj-lt"/>
                <a:ea typeface="Titillium Light" charset="0"/>
                <a:cs typeface="Titillium Light" charset="0"/>
              </a:rPr>
              <a:t>: </a:t>
            </a:r>
            <a:r>
              <a:rPr lang="de-CH" sz="2800" b="1" dirty="0" smtClean="0">
                <a:latin typeface="+mj-lt"/>
              </a:rPr>
              <a:t> </a:t>
            </a:r>
            <a:r>
              <a:rPr lang="de-CH" sz="2800" b="1" dirty="0" err="1">
                <a:solidFill>
                  <a:srgbClr val="DFD800"/>
                </a:solidFill>
                <a:latin typeface="+mj-lt"/>
                <a:ea typeface="Titillium Light" charset="0"/>
                <a:cs typeface="Titillium Light" charset="0"/>
              </a:rPr>
              <a:t>Threat</a:t>
            </a:r>
            <a:r>
              <a:rPr lang="de-CH" sz="2800" b="1" dirty="0">
                <a:solidFill>
                  <a:srgbClr val="DFD800"/>
                </a:solidFill>
                <a:latin typeface="+mj-lt"/>
                <a:ea typeface="Titillium Light" charset="0"/>
                <a:cs typeface="Titillium Light" charset="0"/>
              </a:rPr>
              <a:t> </a:t>
            </a:r>
            <a:r>
              <a:rPr lang="de-CH" sz="2800" b="1" dirty="0" err="1">
                <a:solidFill>
                  <a:srgbClr val="DFD800"/>
                </a:solidFill>
                <a:latin typeface="+mj-lt"/>
                <a:ea typeface="Titillium Light" charset="0"/>
                <a:cs typeface="Titillium Light" charset="0"/>
              </a:rPr>
              <a:t>Landscape</a:t>
            </a:r>
            <a:r>
              <a:rPr lang="de-CH" sz="2800" b="1" dirty="0">
                <a:solidFill>
                  <a:srgbClr val="DFD800"/>
                </a:solidFill>
                <a:latin typeface="+mj-lt"/>
                <a:ea typeface="Titillium Light" charset="0"/>
                <a:cs typeface="Titillium Light" charset="0"/>
              </a:rPr>
              <a:t> </a:t>
            </a:r>
          </a:p>
          <a:p>
            <a:r>
              <a:rPr lang="de-CH" sz="2800" b="1" dirty="0">
                <a:solidFill>
                  <a:srgbClr val="DFD800"/>
                </a:solidFill>
                <a:latin typeface="+mj-lt"/>
                <a:ea typeface="Titillium Light" charset="0"/>
                <a:cs typeface="Titillium Light" charset="0"/>
              </a:rPr>
              <a:t>Bericht der  ENISA </a:t>
            </a:r>
          </a:p>
          <a:p>
            <a:r>
              <a:rPr lang="de-CH" sz="2800" b="1" dirty="0">
                <a:solidFill>
                  <a:srgbClr val="DFD800"/>
                </a:solidFill>
                <a:latin typeface="+mj-lt"/>
                <a:ea typeface="Titillium Light" charset="0"/>
                <a:cs typeface="Titillium Light" charset="0"/>
              </a:rPr>
              <a:t>(Agentur der Europäischen Union für Cybersicherheit)  2021 </a:t>
            </a:r>
            <a:endParaRPr lang="en-US" sz="2800" b="1" dirty="0">
              <a:solidFill>
                <a:srgbClr val="DFD800"/>
              </a:solidFill>
              <a:latin typeface="+mj-lt"/>
              <a:ea typeface="Titillium Light" charset="0"/>
              <a:cs typeface="Titillium Light" charset="0"/>
            </a:endParaRPr>
          </a:p>
        </p:txBody>
      </p:sp>
      <p:sp>
        <p:nvSpPr>
          <p:cNvPr id="4" name="Textfeld 3"/>
          <p:cNvSpPr txBox="1"/>
          <p:nvPr/>
        </p:nvSpPr>
        <p:spPr>
          <a:xfrm>
            <a:off x="4883209" y="1428686"/>
            <a:ext cx="6775392" cy="3693319"/>
          </a:xfrm>
          <a:prstGeom prst="rect">
            <a:avLst/>
          </a:prstGeom>
          <a:noFill/>
        </p:spPr>
        <p:txBody>
          <a:bodyPr wrap="square" lIns="0" tIns="0" rIns="0" bIns="0" rtlCol="0">
            <a:spAutoFit/>
          </a:bodyPr>
          <a:lstStyle/>
          <a:p>
            <a:r>
              <a:rPr lang="de-CH" sz="1600" dirty="0" smtClean="0"/>
              <a:t>Genannte Bedrohungen, z.B. </a:t>
            </a:r>
          </a:p>
          <a:p>
            <a:endParaRPr lang="de-CH" sz="1600" dirty="0"/>
          </a:p>
          <a:p>
            <a:pPr marL="361950" indent="-361950">
              <a:buFont typeface="Arial" panose="020B0604020202020204" pitchFamily="34" charset="0"/>
              <a:buChar char="•"/>
            </a:pPr>
            <a:r>
              <a:rPr lang="de-CH" sz="1600" b="1" dirty="0" err="1" smtClean="0"/>
              <a:t>Ransomware</a:t>
            </a:r>
            <a:endParaRPr lang="de-CH" sz="1600" b="1" dirty="0" smtClean="0"/>
          </a:p>
          <a:p>
            <a:pPr marL="285750" indent="-285750">
              <a:buFont typeface="Arial" panose="020B0604020202020204" pitchFamily="34" charset="0"/>
              <a:buChar char="•"/>
            </a:pPr>
            <a:endParaRPr lang="de-CH" sz="1600" b="1" dirty="0"/>
          </a:p>
          <a:p>
            <a:pPr marL="361950" indent="-361950">
              <a:buFont typeface="Arial" panose="020B0604020202020204" pitchFamily="34" charset="0"/>
              <a:buChar char="•"/>
            </a:pPr>
            <a:r>
              <a:rPr lang="de-CH" sz="1600" b="1" dirty="0"/>
              <a:t>E-Mail-bezogene Bedrohungen: </a:t>
            </a:r>
            <a:r>
              <a:rPr lang="de-CH" sz="1600" dirty="0"/>
              <a:t>Bedrohungen, die Schwachstellen </a:t>
            </a:r>
            <a:r>
              <a:rPr lang="de-CH" sz="1600" dirty="0" smtClean="0"/>
              <a:t>beim Faktor Mensch </a:t>
            </a:r>
            <a:r>
              <a:rPr lang="de-CH" sz="1600" dirty="0"/>
              <a:t>und </a:t>
            </a:r>
            <a:r>
              <a:rPr lang="de-CH" sz="1600" dirty="0" smtClean="0"/>
              <a:t>im Alltag ausnutzen.</a:t>
            </a:r>
          </a:p>
          <a:p>
            <a:pPr marL="712788" lvl="1" indent="-350838">
              <a:buFont typeface="Arial" panose="020B0604020202020204" pitchFamily="34" charset="0"/>
              <a:buChar char="•"/>
            </a:pPr>
            <a:r>
              <a:rPr lang="de-CH" sz="1600" dirty="0" smtClean="0"/>
              <a:t>Phishing oft in Zusammenhang mit </a:t>
            </a:r>
            <a:r>
              <a:rPr lang="de-CH" sz="1600" dirty="0" err="1" smtClean="0"/>
              <a:t>Covid</a:t>
            </a:r>
            <a:endParaRPr lang="de-CH" sz="1600" dirty="0" smtClean="0"/>
          </a:p>
          <a:p>
            <a:pPr marL="712788" lvl="1" indent="-350838">
              <a:buFont typeface="Arial" panose="020B0604020202020204" pitchFamily="34" charset="0"/>
              <a:buChar char="•"/>
            </a:pPr>
            <a:r>
              <a:rPr lang="de-CH" sz="1600" dirty="0" smtClean="0"/>
              <a:t>Gegenmassnahme: Schulungen</a:t>
            </a:r>
          </a:p>
          <a:p>
            <a:pPr marL="742950" lvl="1" indent="-285750">
              <a:buFont typeface="Arial" panose="020B0604020202020204" pitchFamily="34" charset="0"/>
              <a:buChar char="•"/>
            </a:pPr>
            <a:endParaRPr lang="de-CH" sz="1600" dirty="0"/>
          </a:p>
          <a:p>
            <a:pPr marL="361950" indent="-361950">
              <a:buFont typeface="Arial" panose="020B0604020202020204" pitchFamily="34" charset="0"/>
              <a:buChar char="•"/>
            </a:pPr>
            <a:r>
              <a:rPr lang="de-CH" sz="1600" b="1" dirty="0"/>
              <a:t>Bedrohungen für </a:t>
            </a:r>
            <a:r>
              <a:rPr lang="de-CH" sz="1600" b="1" dirty="0" smtClean="0"/>
              <a:t>Daten: </a:t>
            </a:r>
            <a:r>
              <a:rPr lang="de-CH" sz="1600" dirty="0" smtClean="0"/>
              <a:t>Datenschutzverletzung/ -panne</a:t>
            </a:r>
          </a:p>
          <a:p>
            <a:pPr marL="285750" indent="-285750">
              <a:buFont typeface="Arial" panose="020B0604020202020204" pitchFamily="34" charset="0"/>
              <a:buChar char="•"/>
            </a:pPr>
            <a:endParaRPr lang="de-CH" sz="1600" dirty="0" smtClean="0"/>
          </a:p>
          <a:p>
            <a:pPr marL="361950" indent="-361950">
              <a:buFont typeface="Arial" panose="020B0604020202020204" pitchFamily="34" charset="0"/>
              <a:buChar char="•"/>
            </a:pPr>
            <a:r>
              <a:rPr lang="de-CH" sz="1600" dirty="0" smtClean="0"/>
              <a:t>Etc.</a:t>
            </a:r>
          </a:p>
          <a:p>
            <a:pPr marL="285750" indent="-285750">
              <a:buFont typeface="Arial" panose="020B0604020202020204" pitchFamily="34" charset="0"/>
              <a:buChar char="•"/>
            </a:pPr>
            <a:endParaRPr lang="de-CH" sz="1600" dirty="0"/>
          </a:p>
          <a:p>
            <a:pPr marL="361950" indent="-361950">
              <a:buFont typeface="Arial" panose="020B0604020202020204" pitchFamily="34" charset="0"/>
              <a:buChar char="•"/>
            </a:pPr>
            <a:r>
              <a:rPr lang="de-CH" sz="1600" dirty="0">
                <a:hlinkClick r:id="rId2"/>
              </a:rPr>
              <a:t>https://</a:t>
            </a:r>
            <a:r>
              <a:rPr lang="de-CH" sz="1600" dirty="0" smtClean="0">
                <a:hlinkClick r:id="rId2"/>
              </a:rPr>
              <a:t>www.enisa.europa.eu/publications/enisa-threat-landscape-2021</a:t>
            </a:r>
            <a:r>
              <a:rPr lang="de-CH" sz="1600" dirty="0" smtClean="0"/>
              <a:t>  </a:t>
            </a:r>
            <a:endParaRPr lang="de-CH" sz="1600" dirty="0"/>
          </a:p>
          <a:p>
            <a:pPr marL="285750" indent="-285750">
              <a:buFont typeface="Arial" panose="020B0604020202020204" pitchFamily="34" charset="0"/>
              <a:buChar char="•"/>
            </a:pPr>
            <a:endParaRPr lang="de-CH" sz="1600" dirty="0" smtClean="0">
              <a:ea typeface="Titillium Light" charset="0"/>
              <a:cs typeface="Titillium Light" charset="0"/>
            </a:endParaRPr>
          </a:p>
        </p:txBody>
      </p:sp>
    </p:spTree>
    <p:extLst>
      <p:ext uri="{BB962C8B-B14F-4D97-AF65-F5344CB8AC3E}">
        <p14:creationId xmlns:p14="http://schemas.microsoft.com/office/powerpoint/2010/main" val="37893135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2568212"/>
            <a:ext cx="3859176"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Datenschutzverletzungen</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Worum</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geht</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es</a:t>
            </a:r>
            <a:r>
              <a:rPr lang="en-US" sz="2800" dirty="0" smtClean="0">
                <a:solidFill>
                  <a:srgbClr val="DFD800"/>
                </a:solidFill>
                <a:ea typeface="Titillium Light" charset="0"/>
                <a:cs typeface="Titillium Light" charset="0"/>
              </a:rPr>
              <a:t>? </a:t>
            </a:r>
            <a:endParaRPr lang="en-US" sz="2800" dirty="0">
              <a:solidFill>
                <a:srgbClr val="DFD800"/>
              </a:solidFill>
              <a:ea typeface="Titillium Light" charset="0"/>
              <a:cs typeface="Titillium Light" charset="0"/>
            </a:endParaRPr>
          </a:p>
        </p:txBody>
      </p:sp>
      <p:sp>
        <p:nvSpPr>
          <p:cNvPr id="4" name="Textfeld 3"/>
          <p:cNvSpPr txBox="1"/>
          <p:nvPr/>
        </p:nvSpPr>
        <p:spPr>
          <a:xfrm>
            <a:off x="4883209" y="1428686"/>
            <a:ext cx="7142214" cy="5014193"/>
          </a:xfrm>
          <a:prstGeom prst="rect">
            <a:avLst/>
          </a:prstGeom>
          <a:noFill/>
        </p:spPr>
        <p:txBody>
          <a:bodyPr wrap="square" lIns="0" tIns="0" rIns="0" bIns="0" rtlCol="0">
            <a:spAutoFit/>
          </a:bodyPr>
          <a:lstStyle/>
          <a:p>
            <a:pPr lvl="0">
              <a:lnSpc>
                <a:spcPts val="1700"/>
              </a:lnSpc>
            </a:pPr>
            <a:r>
              <a:rPr lang="de-CH" sz="1600" dirty="0" smtClean="0"/>
              <a:t>Anwendungsfälle insb. gemäss Meldeformular DSS:</a:t>
            </a:r>
          </a:p>
          <a:p>
            <a:pPr lvl="0">
              <a:lnSpc>
                <a:spcPts val="1700"/>
              </a:lnSpc>
            </a:pPr>
            <a:endParaRPr lang="de-CH" sz="1600" dirty="0" smtClean="0"/>
          </a:p>
          <a:p>
            <a:pPr marL="361950" indent="-361950">
              <a:lnSpc>
                <a:spcPts val="1700"/>
              </a:lnSpc>
              <a:buFont typeface="Arial" panose="020B0604020202020204" pitchFamily="34" charset="0"/>
              <a:buChar char="•"/>
            </a:pPr>
            <a:r>
              <a:rPr lang="de-CH" sz="1600" b="1" dirty="0"/>
              <a:t>Gerät</a:t>
            </a:r>
            <a:r>
              <a:rPr lang="de-CH" sz="1600" dirty="0"/>
              <a:t> (Notebook, Smartphone o.ä.) </a:t>
            </a:r>
            <a:r>
              <a:rPr lang="de-CH" sz="1600" b="1" dirty="0"/>
              <a:t>verloren </a:t>
            </a:r>
            <a:r>
              <a:rPr lang="de-CH" sz="1600" dirty="0"/>
              <a:t>oder gestohlen, </a:t>
            </a:r>
            <a:endParaRPr lang="de-CH" sz="1600" dirty="0" smtClean="0"/>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dirty="0" smtClean="0"/>
              <a:t>Unterlagen </a:t>
            </a:r>
            <a:r>
              <a:rPr lang="de-CH" sz="1600" dirty="0"/>
              <a:t>verloren oder an einem unsicheren Platz gelagert, </a:t>
            </a:r>
            <a:endParaRPr lang="de-CH" sz="1600" dirty="0" smtClean="0"/>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b="1" dirty="0" smtClean="0"/>
              <a:t>Postsendung</a:t>
            </a:r>
            <a:r>
              <a:rPr lang="de-CH" sz="1600" dirty="0" smtClean="0"/>
              <a:t> </a:t>
            </a:r>
            <a:r>
              <a:rPr lang="de-CH" sz="1600" dirty="0"/>
              <a:t>ging verloren oder wurde </a:t>
            </a:r>
            <a:r>
              <a:rPr lang="de-CH" sz="1600" b="1" dirty="0"/>
              <a:t>durch </a:t>
            </a:r>
            <a:r>
              <a:rPr lang="de-CH" sz="1600" b="1" dirty="0" smtClean="0"/>
              <a:t>Unberechtigte </a:t>
            </a:r>
            <a:r>
              <a:rPr lang="de-CH" sz="1600" b="1" dirty="0"/>
              <a:t>geöffnet</a:t>
            </a:r>
            <a:r>
              <a:rPr lang="de-CH" sz="1600" dirty="0"/>
              <a:t>, </a:t>
            </a:r>
            <a:endParaRPr lang="de-CH" sz="1600" dirty="0" smtClean="0"/>
          </a:p>
          <a:p>
            <a:pPr marL="361950" indent="-361950">
              <a:lnSpc>
                <a:spcPts val="1700"/>
              </a:lnSpc>
              <a:buFont typeface="Arial" panose="020B0604020202020204" pitchFamily="34" charset="0"/>
              <a:buChar char="•"/>
            </a:pPr>
            <a:endParaRPr lang="de-CH" sz="1600" dirty="0"/>
          </a:p>
          <a:p>
            <a:pPr marL="361950" indent="-361950">
              <a:lnSpc>
                <a:spcPts val="1700"/>
              </a:lnSpc>
              <a:buFont typeface="Arial" panose="020B0604020202020204" pitchFamily="34" charset="0"/>
              <a:buChar char="•"/>
            </a:pPr>
            <a:r>
              <a:rPr lang="de-CH" sz="1600" dirty="0" smtClean="0"/>
              <a:t>Versand von E-Mail(s) an falsche Empfänger</a:t>
            </a:r>
          </a:p>
          <a:p>
            <a:pPr marL="361950" indent="-361950">
              <a:lnSpc>
                <a:spcPts val="1700"/>
              </a:lnSpc>
              <a:buFont typeface="Arial" panose="020B0604020202020204" pitchFamily="34" charset="0"/>
              <a:buChar char="•"/>
            </a:pPr>
            <a:endParaRPr lang="de-CH" sz="1600" dirty="0"/>
          </a:p>
          <a:p>
            <a:pPr marL="361950" indent="-361950">
              <a:lnSpc>
                <a:spcPts val="1700"/>
              </a:lnSpc>
              <a:buFont typeface="Arial" panose="020B0604020202020204" pitchFamily="34" charset="0"/>
              <a:buChar char="•"/>
            </a:pPr>
            <a:r>
              <a:rPr lang="de-CH" sz="1600" dirty="0" smtClean="0"/>
              <a:t>Unberechtigter Zugriff auf Daten</a:t>
            </a:r>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b="1" dirty="0" smtClean="0"/>
              <a:t>Hackerangriff </a:t>
            </a:r>
            <a:r>
              <a:rPr lang="de-CH" sz="1600" dirty="0" smtClean="0"/>
              <a:t>(Bsp. Hafnium </a:t>
            </a:r>
            <a:r>
              <a:rPr lang="de-CH" sz="1600" dirty="0" err="1" smtClean="0"/>
              <a:t>Exploit</a:t>
            </a:r>
            <a:r>
              <a:rPr lang="de-CH" sz="1600" dirty="0" smtClean="0"/>
              <a:t>), </a:t>
            </a:r>
            <a:r>
              <a:rPr lang="de-CH" sz="1600" b="1" dirty="0" smtClean="0"/>
              <a:t>Schadsoftware </a:t>
            </a:r>
            <a:r>
              <a:rPr lang="de-CH" sz="1600" dirty="0" smtClean="0"/>
              <a:t>(Bsp. Universität), </a:t>
            </a:r>
            <a:r>
              <a:rPr lang="de-CH" sz="1600" dirty="0"/>
              <a:t>Phishing, </a:t>
            </a:r>
            <a:endParaRPr lang="de-CH" sz="1600" dirty="0" smtClean="0"/>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b="1" dirty="0" smtClean="0"/>
              <a:t>nicht </a:t>
            </a:r>
            <a:r>
              <a:rPr lang="de-CH" sz="1600" b="1" dirty="0"/>
              <a:t>datenschutzgerechte Entsorgung </a:t>
            </a:r>
            <a:r>
              <a:rPr lang="de-CH" sz="1600" dirty="0"/>
              <a:t>von Materialien und Geräten (z. B. </a:t>
            </a:r>
            <a:r>
              <a:rPr lang="de-CH" sz="1600" dirty="0" smtClean="0"/>
              <a:t>Akten </a:t>
            </a:r>
            <a:r>
              <a:rPr lang="de-CH" sz="1600" b="1" dirty="0" smtClean="0"/>
              <a:t>in «Datenschutzcontainer», </a:t>
            </a:r>
            <a:r>
              <a:rPr lang="de-CH" sz="1600" dirty="0"/>
              <a:t>Bild- oder Tonträger, Festplatten </a:t>
            </a:r>
            <a:r>
              <a:rPr lang="de-CH" sz="1600" dirty="0" err="1" smtClean="0"/>
              <a:t>u.ä.</a:t>
            </a:r>
            <a:r>
              <a:rPr lang="de-CH" sz="1600" dirty="0" smtClean="0"/>
              <a:t>), </a:t>
            </a:r>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dirty="0" smtClean="0"/>
              <a:t>Missbrauch </a:t>
            </a:r>
            <a:r>
              <a:rPr lang="de-CH" sz="1600" dirty="0"/>
              <a:t>von Zugriffsrechten (Nichtberechtigter Abruf durch eigene Mitarbeiter), </a:t>
            </a:r>
            <a:endParaRPr lang="de-CH" sz="1600" dirty="0" smtClean="0"/>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dirty="0" smtClean="0"/>
              <a:t>Unbeabsichtigte </a:t>
            </a:r>
            <a:r>
              <a:rPr lang="de-CH" sz="1600" dirty="0"/>
              <a:t>Veröffentlichung, </a:t>
            </a:r>
            <a:endParaRPr lang="de-CH" sz="1600" dirty="0" smtClean="0"/>
          </a:p>
          <a:p>
            <a:pPr marL="361950" indent="-361950">
              <a:lnSpc>
                <a:spcPts val="1700"/>
              </a:lnSpc>
              <a:buFont typeface="Arial" panose="020B0604020202020204" pitchFamily="34" charset="0"/>
              <a:buChar char="•"/>
            </a:pPr>
            <a:endParaRPr lang="de-CH" sz="1600" dirty="0" smtClean="0"/>
          </a:p>
          <a:p>
            <a:pPr marL="361950" indent="-361950">
              <a:lnSpc>
                <a:spcPts val="1700"/>
              </a:lnSpc>
              <a:buFont typeface="Arial" panose="020B0604020202020204" pitchFamily="34" charset="0"/>
              <a:buChar char="•"/>
            </a:pPr>
            <a:r>
              <a:rPr lang="de-CH" sz="1600" dirty="0" smtClean="0"/>
              <a:t>etc.</a:t>
            </a:r>
            <a:endParaRPr lang="de-CH" sz="1600" dirty="0"/>
          </a:p>
        </p:txBody>
      </p:sp>
    </p:spTree>
    <p:extLst>
      <p:ext uri="{BB962C8B-B14F-4D97-AF65-F5344CB8AC3E}">
        <p14:creationId xmlns:p14="http://schemas.microsoft.com/office/powerpoint/2010/main" val="25199240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4" y="2135589"/>
            <a:ext cx="3912339" cy="1292662"/>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Datenschutzverletzungen</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Wann</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welche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Verletzungsstufe</a:t>
            </a:r>
            <a:r>
              <a:rPr lang="en-US" sz="2800" dirty="0" smtClean="0">
                <a:solidFill>
                  <a:srgbClr val="DFD800"/>
                </a:solidFill>
                <a:ea typeface="Titillium Light" charset="0"/>
                <a:cs typeface="Titillium Light" charset="0"/>
              </a:rPr>
              <a:t>? </a:t>
            </a:r>
            <a:endParaRPr lang="en-US" sz="2800" dirty="0">
              <a:solidFill>
                <a:srgbClr val="DFD800"/>
              </a:solidFill>
              <a:ea typeface="Titillium Light" charset="0"/>
              <a:cs typeface="Titillium Light" charset="0"/>
            </a:endParaRPr>
          </a:p>
        </p:txBody>
      </p:sp>
      <p:sp>
        <p:nvSpPr>
          <p:cNvPr id="4" name="Textfeld 3"/>
          <p:cNvSpPr txBox="1"/>
          <p:nvPr/>
        </p:nvSpPr>
        <p:spPr>
          <a:xfrm>
            <a:off x="4883209" y="1428686"/>
            <a:ext cx="6775392" cy="3939540"/>
          </a:xfrm>
          <a:prstGeom prst="rect">
            <a:avLst/>
          </a:prstGeom>
          <a:noFill/>
        </p:spPr>
        <p:txBody>
          <a:bodyPr wrap="square" lIns="0" tIns="0" rIns="0" bIns="0" rtlCol="0">
            <a:spAutoFit/>
          </a:bodyPr>
          <a:lstStyle/>
          <a:p>
            <a:r>
              <a:rPr lang="de-CH" sz="1600" dirty="0" smtClean="0"/>
              <a:t>3 </a:t>
            </a:r>
            <a:r>
              <a:rPr lang="de-CH" sz="1600" dirty="0"/>
              <a:t>Stufen der </a:t>
            </a:r>
            <a:r>
              <a:rPr lang="de-CH" sz="1600" dirty="0" smtClean="0"/>
              <a:t>Verletzung je nach Risiko für Betroffene:</a:t>
            </a:r>
            <a:endParaRPr lang="de-CH" sz="1600" dirty="0"/>
          </a:p>
          <a:p>
            <a:r>
              <a:rPr lang="de-CH" sz="1600" dirty="0"/>
              <a:t> </a:t>
            </a:r>
          </a:p>
          <a:p>
            <a:pPr marL="361950" lvl="0" indent="-361950">
              <a:buFont typeface="+mj-lt"/>
              <a:buAutoNum type="arabicPeriod"/>
            </a:pPr>
            <a:r>
              <a:rPr lang="de-CH" sz="1600" dirty="0" smtClean="0"/>
              <a:t>Datenschutzverletzung </a:t>
            </a:r>
            <a:r>
              <a:rPr lang="de-CH" sz="1600" dirty="0"/>
              <a:t>(ohne </a:t>
            </a:r>
            <a:r>
              <a:rPr lang="de-CH" sz="1600" dirty="0" smtClean="0"/>
              <a:t>Melde-, aber mit Dokumentationspflicht).</a:t>
            </a:r>
            <a:endParaRPr lang="de-CH" sz="1600" dirty="0"/>
          </a:p>
          <a:p>
            <a:pPr marL="361950" lvl="0" indent="-361950">
              <a:buFont typeface="+mj-lt"/>
              <a:buAutoNum type="arabicPeriod"/>
            </a:pPr>
            <a:r>
              <a:rPr lang="de-CH" sz="1600" dirty="0" smtClean="0"/>
              <a:t>Meldepflicht </a:t>
            </a:r>
            <a:r>
              <a:rPr lang="de-CH" sz="1600" dirty="0"/>
              <a:t>gegenüber der </a:t>
            </a:r>
            <a:r>
              <a:rPr lang="de-CH" sz="1600" dirty="0" smtClean="0"/>
              <a:t>Behörde.</a:t>
            </a:r>
            <a:endParaRPr lang="de-CH" sz="1600" dirty="0"/>
          </a:p>
          <a:p>
            <a:pPr marL="361950" lvl="0" indent="-361950">
              <a:buFont typeface="+mj-lt"/>
              <a:buAutoNum type="arabicPeriod"/>
            </a:pPr>
            <a:r>
              <a:rPr lang="de-CH" sz="1600" dirty="0" smtClean="0"/>
              <a:t>Meldepflicht </a:t>
            </a:r>
            <a:r>
              <a:rPr lang="de-CH" sz="1600" dirty="0"/>
              <a:t>gegenüber den </a:t>
            </a:r>
            <a:r>
              <a:rPr lang="de-CH" sz="1600" dirty="0" smtClean="0"/>
              <a:t>Betroffenen.</a:t>
            </a:r>
          </a:p>
          <a:p>
            <a:pPr lvl="0"/>
            <a:endParaRPr lang="de-CH" sz="1600" dirty="0" smtClean="0"/>
          </a:p>
          <a:p>
            <a:pPr lvl="0"/>
            <a:r>
              <a:rPr lang="de-CH" sz="1600" dirty="0" smtClean="0"/>
              <a:t>Beispiele:</a:t>
            </a:r>
          </a:p>
          <a:p>
            <a:pPr lvl="0"/>
            <a:r>
              <a:rPr lang="de-CH" sz="1600" dirty="0"/>
              <a:t>	</a:t>
            </a:r>
            <a:endParaRPr lang="de-CH" sz="1600" dirty="0" smtClean="0"/>
          </a:p>
          <a:p>
            <a:pPr marL="361950" indent="-361950">
              <a:buFont typeface="Arial" panose="020B0604020202020204" pitchFamily="34" charset="0"/>
              <a:buChar char="•"/>
            </a:pPr>
            <a:r>
              <a:rPr lang="de-CH" sz="1600" dirty="0" smtClean="0"/>
              <a:t>Fallgruppe 1: Daten wurden versehentlich an eine bekannte und vertrauenswürdige Partei (z.B. an einen Anwalt oder an eine Versicherung) verschickt. Hier ist es deshalb nur notwendig, dass der Vorfall intern dokumentiert wird.</a:t>
            </a:r>
            <a:r>
              <a:rPr lang="de-CH" sz="1600" dirty="0"/>
              <a:t> </a:t>
            </a:r>
            <a:endParaRPr lang="de-CH" sz="1600" dirty="0" smtClean="0"/>
          </a:p>
          <a:p>
            <a:pPr marL="361950" indent="-361950">
              <a:buFont typeface="Arial" panose="020B0604020202020204" pitchFamily="34" charset="0"/>
              <a:buChar char="•"/>
            </a:pPr>
            <a:endParaRPr lang="de-CH" sz="1600" dirty="0" smtClean="0"/>
          </a:p>
          <a:p>
            <a:pPr marL="361950" indent="-361950">
              <a:buFont typeface="Arial" panose="020B0604020202020204" pitchFamily="34" charset="0"/>
              <a:buChar char="•"/>
            </a:pPr>
            <a:r>
              <a:rPr lang="de-CH" sz="1600" dirty="0" smtClean="0"/>
              <a:t>Fallgruppe 1: falsch verschickte Rechnungen z.B. für Gemeindegebühren</a:t>
            </a:r>
          </a:p>
          <a:p>
            <a:pPr marL="361950" indent="-361950">
              <a:buFont typeface="Arial" panose="020B0604020202020204" pitchFamily="34" charset="0"/>
              <a:buChar char="•"/>
            </a:pPr>
            <a:endParaRPr lang="de-CH" sz="1600" dirty="0"/>
          </a:p>
          <a:p>
            <a:pPr marL="285750" indent="-285750" algn="just">
              <a:buFont typeface="Arial" panose="020B0604020202020204" pitchFamily="34" charset="0"/>
              <a:buChar char="•"/>
            </a:pPr>
            <a:endParaRPr lang="de-CH" sz="1600" dirty="0" smtClean="0">
              <a:ea typeface="Titillium Light" charset="0"/>
              <a:cs typeface="Titillium Light" charset="0"/>
            </a:endParaRPr>
          </a:p>
        </p:txBody>
      </p:sp>
      <p:sp>
        <p:nvSpPr>
          <p:cNvPr id="6" name="Textfeld 5"/>
          <p:cNvSpPr txBox="1"/>
          <p:nvPr/>
        </p:nvSpPr>
        <p:spPr>
          <a:xfrm>
            <a:off x="4482718" y="3266536"/>
            <a:ext cx="7091866" cy="246221"/>
          </a:xfrm>
          <a:prstGeom prst="rect">
            <a:avLst/>
          </a:prstGeom>
          <a:noFill/>
        </p:spPr>
        <p:txBody>
          <a:bodyPr wrap="square" lIns="0" tIns="0" rIns="0" bIns="0" rtlCol="0">
            <a:spAutoFit/>
          </a:bodyPr>
          <a:lstStyle/>
          <a:p>
            <a:pPr marL="179388" indent="-179388" algn="just">
              <a:buFont typeface="Arial" panose="020B0604020202020204" pitchFamily="34" charset="0"/>
              <a:buChar char="•"/>
            </a:pPr>
            <a:endParaRPr lang="de-CH" sz="1600" dirty="0" smtClean="0">
              <a:ea typeface="Titillium Light" charset="0"/>
              <a:cs typeface="Titillium Light" charset="0"/>
            </a:endParaRPr>
          </a:p>
        </p:txBody>
      </p:sp>
    </p:spTree>
    <p:extLst>
      <p:ext uri="{BB962C8B-B14F-4D97-AF65-F5344CB8AC3E}">
        <p14:creationId xmlns:p14="http://schemas.microsoft.com/office/powerpoint/2010/main" val="128047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2135589"/>
            <a:ext cx="4328838" cy="1292662"/>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Datenschutzverletzungen</a:t>
            </a:r>
            <a:r>
              <a:rPr lang="en-US" sz="2800" dirty="0" smtClean="0">
                <a:solidFill>
                  <a:srgbClr val="DFD800"/>
                </a:solidFill>
                <a:ea typeface="Titillium Light" charset="0"/>
                <a:cs typeface="Titillium Light" charset="0"/>
              </a:rPr>
              <a:t>:</a:t>
            </a:r>
          </a:p>
          <a:p>
            <a:pPr>
              <a:lnSpc>
                <a:spcPct val="100000"/>
              </a:lnSpc>
            </a:pPr>
            <a:r>
              <a:rPr lang="en-US" sz="2800" dirty="0" err="1">
                <a:solidFill>
                  <a:srgbClr val="DFD800"/>
                </a:solidFill>
                <a:ea typeface="Titillium Light" charset="0"/>
                <a:cs typeface="Titillium Light" charset="0"/>
              </a:rPr>
              <a:t>Wann</a:t>
            </a:r>
            <a:r>
              <a:rPr lang="en-US" sz="2800" dirty="0">
                <a:solidFill>
                  <a:srgbClr val="DFD800"/>
                </a:solidFill>
                <a:ea typeface="Titillium Light" charset="0"/>
                <a:cs typeface="Titillium Light" charset="0"/>
              </a:rPr>
              <a:t> </a:t>
            </a:r>
            <a:r>
              <a:rPr lang="en-US" sz="2800" dirty="0" err="1">
                <a:solidFill>
                  <a:srgbClr val="DFD800"/>
                </a:solidFill>
                <a:ea typeface="Titillium Light" charset="0"/>
                <a:cs typeface="Titillium Light" charset="0"/>
              </a:rPr>
              <a:t>welche</a:t>
            </a:r>
            <a:r>
              <a:rPr lang="en-US" sz="2800" dirty="0">
                <a:solidFill>
                  <a:srgbClr val="DFD800"/>
                </a:solidFill>
                <a:ea typeface="Titillium Light" charset="0"/>
                <a:cs typeface="Titillium Light" charset="0"/>
              </a:rPr>
              <a:t> </a:t>
            </a:r>
            <a:r>
              <a:rPr lang="en-US" sz="2800" dirty="0" err="1">
                <a:solidFill>
                  <a:srgbClr val="DFD800"/>
                </a:solidFill>
                <a:ea typeface="Titillium Light" charset="0"/>
                <a:cs typeface="Titillium Light" charset="0"/>
              </a:rPr>
              <a:t>Verletzungsstufe</a:t>
            </a:r>
            <a:r>
              <a:rPr lang="en-US" sz="2800" dirty="0" smtClean="0">
                <a:solidFill>
                  <a:srgbClr val="DFD800"/>
                </a:solidFill>
                <a:ea typeface="Titillium Light" charset="0"/>
                <a:cs typeface="Titillium Light" charset="0"/>
              </a:rPr>
              <a:t>?</a:t>
            </a:r>
            <a:endParaRPr lang="en-US" sz="2800" dirty="0">
              <a:solidFill>
                <a:srgbClr val="DFD800"/>
              </a:solidFill>
              <a:ea typeface="Titillium Light" charset="0"/>
              <a:cs typeface="Titillium Light" charset="0"/>
            </a:endParaRPr>
          </a:p>
        </p:txBody>
      </p:sp>
      <p:sp>
        <p:nvSpPr>
          <p:cNvPr id="6" name="Textfeld 5"/>
          <p:cNvSpPr txBox="1"/>
          <p:nvPr/>
        </p:nvSpPr>
        <p:spPr>
          <a:xfrm>
            <a:off x="4876128" y="1421588"/>
            <a:ext cx="7170560" cy="4678204"/>
          </a:xfrm>
          <a:prstGeom prst="rect">
            <a:avLst/>
          </a:prstGeom>
          <a:noFill/>
        </p:spPr>
        <p:txBody>
          <a:bodyPr wrap="square" lIns="0" tIns="0" rIns="0" bIns="0" rtlCol="0">
            <a:spAutoFit/>
          </a:bodyPr>
          <a:lstStyle/>
          <a:p>
            <a:pPr marL="285750" indent="-285750">
              <a:buFont typeface="Arial" panose="020B0604020202020204" pitchFamily="34" charset="0"/>
              <a:buChar char="•"/>
            </a:pPr>
            <a:r>
              <a:rPr lang="de-CH" sz="1600" dirty="0" smtClean="0"/>
              <a:t>Fallgruppe 3: ein gestohlenes </a:t>
            </a:r>
            <a:r>
              <a:rPr lang="de-CH" sz="1600" dirty="0"/>
              <a:t>oder </a:t>
            </a:r>
            <a:r>
              <a:rPr lang="de-CH" sz="1600" dirty="0" smtClean="0"/>
              <a:t>verlorenes Gerät (</a:t>
            </a:r>
            <a:r>
              <a:rPr lang="de-CH" sz="1600" dirty="0"/>
              <a:t>Handy oder </a:t>
            </a:r>
            <a:r>
              <a:rPr lang="de-CH" sz="1600" dirty="0" smtClean="0"/>
              <a:t>Laptop), das nicht verschlüsselt war.</a:t>
            </a:r>
            <a:endParaRPr lang="de-CH" sz="1600" dirty="0"/>
          </a:p>
          <a:p>
            <a:endParaRPr lang="de-CH" sz="1600" dirty="0"/>
          </a:p>
          <a:p>
            <a:pPr marL="361950" lvl="0" indent="-361950">
              <a:buFont typeface="Arial" panose="020B0604020202020204" pitchFamily="34" charset="0"/>
              <a:buChar char="•"/>
            </a:pPr>
            <a:r>
              <a:rPr lang="de-CH" sz="1600" dirty="0" smtClean="0"/>
              <a:t>Fallgruppe </a:t>
            </a:r>
            <a:r>
              <a:rPr lang="de-CH" sz="1600" dirty="0"/>
              <a:t>3: </a:t>
            </a:r>
            <a:r>
              <a:rPr lang="de-CH" sz="1600" dirty="0" smtClean="0"/>
              <a:t>falsch versendete </a:t>
            </a:r>
            <a:r>
              <a:rPr lang="de-CH" sz="1600" dirty="0"/>
              <a:t>Post, </a:t>
            </a:r>
            <a:r>
              <a:rPr lang="de-CH" sz="1600" dirty="0" smtClean="0"/>
              <a:t>z.B. mit Gesundheitsdaten.</a:t>
            </a:r>
            <a:endParaRPr lang="de-CH" sz="1600" dirty="0"/>
          </a:p>
          <a:p>
            <a:pPr marL="361950" indent="-361950"/>
            <a:r>
              <a:rPr lang="de-CH" sz="1600" dirty="0"/>
              <a:t> </a:t>
            </a:r>
          </a:p>
          <a:p>
            <a:pPr marL="361950" lvl="0" indent="-361950">
              <a:buFont typeface="Arial" panose="020B0604020202020204" pitchFamily="34" charset="0"/>
              <a:buChar char="•"/>
            </a:pPr>
            <a:r>
              <a:rPr lang="de-CH" sz="1600" dirty="0" smtClean="0"/>
              <a:t>Fallgruppe 3</a:t>
            </a:r>
            <a:r>
              <a:rPr lang="de-CH" sz="1600" dirty="0"/>
              <a:t>: Ein </a:t>
            </a:r>
            <a:r>
              <a:rPr lang="de-CH" sz="1600" dirty="0" smtClean="0"/>
              <a:t>Papierakt mit </a:t>
            </a:r>
            <a:r>
              <a:rPr lang="de-CH" sz="1600" dirty="0"/>
              <a:t>Gesundheitsdaten wurde gestohlen. Die Daten waren nur auf Papier gespeichert und es gab keine Sicherungskopie. Das Buch wurde nicht in einer verschlossenen Schublade oder einem Raum aufbewahrt, und es gab keine Zugangskontrolle oder eine andere Sicherungsmassnahme</a:t>
            </a:r>
            <a:r>
              <a:rPr lang="de-CH" sz="1600" dirty="0" smtClean="0"/>
              <a:t>.</a:t>
            </a:r>
          </a:p>
          <a:p>
            <a:pPr marL="361950" lvl="0" indent="-361950">
              <a:buFont typeface="Arial" panose="020B0604020202020204" pitchFamily="34" charset="0"/>
              <a:buChar char="•"/>
            </a:pPr>
            <a:endParaRPr lang="de-CH" sz="1600" dirty="0"/>
          </a:p>
          <a:p>
            <a:pPr lvl="0" algn="just"/>
            <a:r>
              <a:rPr lang="de-CH" sz="1600" dirty="0"/>
              <a:t>Wann liegt welche Fallgruppe vor?</a:t>
            </a:r>
          </a:p>
          <a:p>
            <a:pPr lvl="0" algn="just"/>
            <a:endParaRPr lang="de-CH" sz="1600" dirty="0"/>
          </a:p>
          <a:p>
            <a:pPr marL="358775" indent="-358775">
              <a:buFont typeface="Arial" panose="020B0604020202020204" pitchFamily="34" charset="0"/>
              <a:buChar char="•"/>
            </a:pPr>
            <a:r>
              <a:rPr lang="de-CH" sz="1600" dirty="0"/>
              <a:t>Frage der Risikoabwägung (Risiko für die Rechte betroffener Personen)</a:t>
            </a:r>
          </a:p>
          <a:p>
            <a:pPr marL="358775" indent="-358775">
              <a:buFont typeface="Arial" panose="020B0604020202020204" pitchFamily="34" charset="0"/>
              <a:buChar char="•"/>
            </a:pPr>
            <a:endParaRPr lang="de-CH" sz="1600" dirty="0"/>
          </a:p>
          <a:p>
            <a:pPr marL="815975" lvl="1" indent="-358775">
              <a:buFont typeface="Wingdings" panose="05000000000000000000" pitchFamily="2" charset="2"/>
              <a:buChar char="Ø"/>
            </a:pPr>
            <a:r>
              <a:rPr lang="de-CH" sz="1600" dirty="0"/>
              <a:t>Wenn Gesundheitsdaten (etc.) betroffen, desto eher Fallgruppe 2 oder 3.</a:t>
            </a:r>
          </a:p>
          <a:p>
            <a:pPr marL="815975" lvl="1" indent="-358775">
              <a:buFont typeface="Wingdings" panose="05000000000000000000" pitchFamily="2" charset="2"/>
              <a:buChar char="Ø"/>
            </a:pPr>
            <a:r>
              <a:rPr lang="de-CH" sz="1600" dirty="0"/>
              <a:t>Einbezug des Datenschutzbeauftragten</a:t>
            </a:r>
          </a:p>
          <a:p>
            <a:pPr lvl="0" algn="just"/>
            <a:endParaRPr lang="de-CH" sz="1600" dirty="0"/>
          </a:p>
          <a:p>
            <a:pPr lvl="0" algn="just"/>
            <a:endParaRPr lang="de-CH" sz="1600" dirty="0"/>
          </a:p>
          <a:p>
            <a:pPr lvl="0"/>
            <a:endParaRPr lang="de-CH" sz="1600" dirty="0"/>
          </a:p>
        </p:txBody>
      </p:sp>
    </p:spTree>
    <p:extLst>
      <p:ext uri="{BB962C8B-B14F-4D97-AF65-F5344CB8AC3E}">
        <p14:creationId xmlns:p14="http://schemas.microsoft.com/office/powerpoint/2010/main" val="26651367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4" y="2566126"/>
            <a:ext cx="4349993" cy="861774"/>
          </a:xfrm>
          <a:prstGeom prst="rect">
            <a:avLst/>
          </a:prstGeom>
          <a:noFill/>
        </p:spPr>
        <p:txBody>
          <a:bodyPr wrap="square" lIns="0" tIns="0" rIns="0" bIns="0" rtlCol="0">
            <a:spAutoFit/>
          </a:bodyPr>
          <a:lstStyle/>
          <a:p>
            <a:r>
              <a:rPr lang="de-CH" sz="2800" dirty="0">
                <a:solidFill>
                  <a:srgbClr val="DFD800"/>
                </a:solidFill>
                <a:ea typeface="Titillium Light" charset="0"/>
                <a:cs typeface="Titillium Light" charset="0"/>
              </a:rPr>
              <a:t>Mildernde und korrigierende Massnahmen</a:t>
            </a:r>
            <a:r>
              <a:rPr lang="de-CH" sz="2800" dirty="0" smtClean="0">
                <a:solidFill>
                  <a:srgbClr val="DFD800"/>
                </a:solidFill>
                <a:ea typeface="Titillium Light" charset="0"/>
                <a:cs typeface="Titillium Light" charset="0"/>
              </a:rPr>
              <a:t>:</a:t>
            </a:r>
            <a:endParaRPr lang="en-US" sz="2800" dirty="0" smtClean="0">
              <a:solidFill>
                <a:srgbClr val="DFD800"/>
              </a:solidFill>
              <a:ea typeface="Titillium Light" charset="0"/>
              <a:cs typeface="Titillium Light" charset="0"/>
            </a:endParaRPr>
          </a:p>
        </p:txBody>
      </p:sp>
      <p:sp>
        <p:nvSpPr>
          <p:cNvPr id="6" name="Textfeld 5"/>
          <p:cNvSpPr txBox="1"/>
          <p:nvPr/>
        </p:nvSpPr>
        <p:spPr>
          <a:xfrm>
            <a:off x="4886753" y="1423508"/>
            <a:ext cx="7013713" cy="492443"/>
          </a:xfrm>
          <a:prstGeom prst="rect">
            <a:avLst/>
          </a:prstGeom>
          <a:noFill/>
        </p:spPr>
        <p:txBody>
          <a:bodyPr wrap="square" lIns="0" tIns="0" rIns="0" bIns="0" rtlCol="0">
            <a:spAutoFit/>
          </a:bodyPr>
          <a:lstStyle/>
          <a:p>
            <a:pPr lvl="0"/>
            <a:endParaRPr lang="de-CH" sz="1600" dirty="0" smtClean="0"/>
          </a:p>
          <a:p>
            <a:pPr lvl="0"/>
            <a:endParaRPr lang="de-CH" sz="1600" dirty="0"/>
          </a:p>
        </p:txBody>
      </p:sp>
      <p:sp>
        <p:nvSpPr>
          <p:cNvPr id="3" name="Rechteck 2"/>
          <p:cNvSpPr/>
          <p:nvPr/>
        </p:nvSpPr>
        <p:spPr>
          <a:xfrm>
            <a:off x="4886753" y="1430370"/>
            <a:ext cx="6964217" cy="5016758"/>
          </a:xfrm>
          <a:prstGeom prst="rect">
            <a:avLst/>
          </a:prstGeom>
        </p:spPr>
        <p:txBody>
          <a:bodyPr wrap="square">
            <a:spAutoFit/>
          </a:bodyPr>
          <a:lstStyle/>
          <a:p>
            <a:pPr marL="354013" lvl="1" indent="-354013">
              <a:buFont typeface="Arial" panose="020B0604020202020204" pitchFamily="34" charset="0"/>
              <a:buChar char="•"/>
            </a:pPr>
            <a:r>
              <a:rPr lang="de-CH" sz="1600" dirty="0" smtClean="0"/>
              <a:t>Postversand</a:t>
            </a:r>
            <a:r>
              <a:rPr lang="de-CH" sz="1600" dirty="0"/>
              <a:t>: </a:t>
            </a:r>
            <a:r>
              <a:rPr lang="de-CH" sz="1600" dirty="0" smtClean="0"/>
              <a:t>4-Augen-Prinzip</a:t>
            </a:r>
          </a:p>
          <a:p>
            <a:pPr marL="354013" lvl="1" indent="-354013">
              <a:buFont typeface="Arial" panose="020B0604020202020204" pitchFamily="34" charset="0"/>
              <a:buChar char="•"/>
            </a:pPr>
            <a:endParaRPr lang="de-CH" sz="1600" dirty="0"/>
          </a:p>
          <a:p>
            <a:pPr marL="354013" lvl="1" indent="-354013">
              <a:buFont typeface="Arial" panose="020B0604020202020204" pitchFamily="34" charset="0"/>
              <a:buChar char="•"/>
            </a:pPr>
            <a:r>
              <a:rPr lang="de-CH" sz="1600" dirty="0"/>
              <a:t>E-Mails an grösseren Verteiler als «bcc</a:t>
            </a:r>
            <a:r>
              <a:rPr lang="de-CH" sz="1600" dirty="0" smtClean="0"/>
              <a:t>»</a:t>
            </a:r>
          </a:p>
          <a:p>
            <a:pPr marL="354013" lvl="1" indent="-354013">
              <a:buFont typeface="Arial" panose="020B0604020202020204" pitchFamily="34" charset="0"/>
              <a:buChar char="•"/>
            </a:pPr>
            <a:endParaRPr lang="de-CH" sz="1600" dirty="0"/>
          </a:p>
          <a:p>
            <a:pPr marL="354013" lvl="1" indent="-354013">
              <a:buFont typeface="Arial" panose="020B0604020202020204" pitchFamily="34" charset="0"/>
              <a:buChar char="•"/>
            </a:pPr>
            <a:r>
              <a:rPr lang="de-CH" sz="1600" dirty="0"/>
              <a:t>Regelmässiges </a:t>
            </a:r>
            <a:r>
              <a:rPr lang="de-CH" sz="1600" dirty="0" smtClean="0"/>
              <a:t>Backup</a:t>
            </a:r>
          </a:p>
          <a:p>
            <a:pPr marL="354013" lvl="1" indent="-354013">
              <a:buFont typeface="Arial" panose="020B0604020202020204" pitchFamily="34" charset="0"/>
              <a:buChar char="•"/>
            </a:pPr>
            <a:endParaRPr lang="de-CH" sz="1600" dirty="0"/>
          </a:p>
          <a:p>
            <a:pPr marL="354013" lvl="1" indent="-354013">
              <a:buFont typeface="Arial" panose="020B0604020202020204" pitchFamily="34" charset="0"/>
              <a:buChar char="•"/>
            </a:pPr>
            <a:r>
              <a:rPr lang="de-CH" sz="1600" dirty="0"/>
              <a:t>Zugriffsberechtigungen definieren und deaktivieren, wenn MA Gemeinde </a:t>
            </a:r>
            <a:r>
              <a:rPr lang="de-CH" sz="1600" dirty="0" smtClean="0"/>
              <a:t>verlässt</a:t>
            </a:r>
          </a:p>
          <a:p>
            <a:pPr marL="354013" lvl="1" indent="-354013">
              <a:buFont typeface="Arial" panose="020B0604020202020204" pitchFamily="34" charset="0"/>
              <a:buChar char="•"/>
            </a:pPr>
            <a:endParaRPr lang="de-CH" sz="1600" dirty="0"/>
          </a:p>
          <a:p>
            <a:pPr marL="354013" lvl="1" indent="-354013">
              <a:buFont typeface="Arial" panose="020B0604020202020204" pitchFamily="34" charset="0"/>
              <a:buChar char="•"/>
            </a:pPr>
            <a:r>
              <a:rPr lang="de-CH" sz="1600" dirty="0"/>
              <a:t>Clean </a:t>
            </a:r>
            <a:r>
              <a:rPr lang="de-CH" sz="1600" dirty="0" err="1"/>
              <a:t>desk</a:t>
            </a:r>
            <a:r>
              <a:rPr lang="de-CH" sz="1600" dirty="0"/>
              <a:t> </a:t>
            </a:r>
            <a:r>
              <a:rPr lang="de-CH" sz="1600" dirty="0" err="1" smtClean="0"/>
              <a:t>Policy</a:t>
            </a:r>
            <a:endParaRPr lang="de-CH" sz="1600" dirty="0" smtClean="0"/>
          </a:p>
          <a:p>
            <a:pPr marL="354013" lvl="1" indent="-354013">
              <a:buFont typeface="Arial" panose="020B0604020202020204" pitchFamily="34" charset="0"/>
              <a:buChar char="•"/>
            </a:pPr>
            <a:endParaRPr lang="de-CH" sz="1600" dirty="0" smtClean="0"/>
          </a:p>
          <a:p>
            <a:pPr marL="354013" lvl="1" indent="-354013">
              <a:buFont typeface="Arial" panose="020B0604020202020204" pitchFamily="34" charset="0"/>
              <a:buChar char="•"/>
            </a:pPr>
            <a:r>
              <a:rPr lang="de-CH" sz="1600" dirty="0" smtClean="0"/>
              <a:t>Bildschirmsperre ab einer gewissen Zeit</a:t>
            </a:r>
          </a:p>
          <a:p>
            <a:pPr marL="354013" lvl="1" indent="-354013">
              <a:buFont typeface="Arial" panose="020B0604020202020204" pitchFamily="34" charset="0"/>
              <a:buChar char="•"/>
            </a:pPr>
            <a:endParaRPr lang="de-CH" sz="1600" dirty="0" smtClean="0"/>
          </a:p>
          <a:p>
            <a:pPr marL="354013" lvl="1" indent="-354013">
              <a:buFont typeface="Arial" panose="020B0604020202020204" pitchFamily="34" charset="0"/>
              <a:buChar char="•"/>
            </a:pPr>
            <a:r>
              <a:rPr lang="de-CH" sz="1600" dirty="0" smtClean="0"/>
              <a:t>Schulungen</a:t>
            </a:r>
          </a:p>
          <a:p>
            <a:pPr marL="354013" lvl="1" indent="-354013">
              <a:buFont typeface="Arial" panose="020B0604020202020204" pitchFamily="34" charset="0"/>
              <a:buChar char="•"/>
            </a:pPr>
            <a:endParaRPr lang="de-CH" sz="1600" dirty="0" smtClean="0"/>
          </a:p>
          <a:p>
            <a:pPr marL="354013" lvl="1" indent="-354013">
              <a:buFont typeface="Arial" panose="020B0604020202020204" pitchFamily="34" charset="0"/>
              <a:buChar char="•"/>
            </a:pPr>
            <a:r>
              <a:rPr lang="de-CH" sz="1600" dirty="0" smtClean="0"/>
              <a:t>Multi Faktor Authentifizierung</a:t>
            </a:r>
          </a:p>
          <a:p>
            <a:pPr marL="354013" lvl="1" indent="-354013">
              <a:buFont typeface="Arial" panose="020B0604020202020204" pitchFamily="34" charset="0"/>
              <a:buChar char="•"/>
            </a:pPr>
            <a:endParaRPr lang="de-CH" sz="1600" dirty="0" smtClean="0"/>
          </a:p>
          <a:p>
            <a:pPr marL="354013" lvl="1" indent="-354013">
              <a:buFont typeface="Arial" panose="020B0604020202020204" pitchFamily="34" charset="0"/>
              <a:buChar char="•"/>
            </a:pPr>
            <a:r>
              <a:rPr lang="de-CH" sz="1600" dirty="0" err="1" smtClean="0"/>
              <a:t>Benutzungsreglemente</a:t>
            </a:r>
            <a:r>
              <a:rPr lang="de-CH" sz="1600" dirty="0" smtClean="0"/>
              <a:t> mobile Geräte (NL DSS vom 22.11.2019)</a:t>
            </a:r>
          </a:p>
          <a:p>
            <a:pPr marL="354013" lvl="1" indent="-354013">
              <a:buFont typeface="Arial" panose="020B0604020202020204" pitchFamily="34" charset="0"/>
              <a:buChar char="•"/>
            </a:pPr>
            <a:endParaRPr lang="de-CH" sz="1600" dirty="0"/>
          </a:p>
          <a:p>
            <a:pPr marL="354013" lvl="1" indent="-354013">
              <a:buFont typeface="Arial" panose="020B0604020202020204" pitchFamily="34" charset="0"/>
              <a:buChar char="•"/>
            </a:pPr>
            <a:r>
              <a:rPr lang="de-CH" sz="1600" dirty="0"/>
              <a:t>Etc.</a:t>
            </a:r>
          </a:p>
        </p:txBody>
      </p:sp>
    </p:spTree>
    <p:extLst>
      <p:ext uri="{BB962C8B-B14F-4D97-AF65-F5344CB8AC3E}">
        <p14:creationId xmlns:p14="http://schemas.microsoft.com/office/powerpoint/2010/main" val="273462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0887" y="2569201"/>
            <a:ext cx="3130109"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Ausgangslage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Internetseite</a:t>
            </a:r>
            <a:r>
              <a:rPr lang="en-US" sz="2800" dirty="0" smtClean="0">
                <a:solidFill>
                  <a:srgbClr val="DFD800"/>
                </a:solidFill>
                <a:ea typeface="Titillium Light" charset="0"/>
                <a:cs typeface="Titillium Light" charset="0"/>
              </a:rPr>
              <a:t> der DSS </a:t>
            </a:r>
            <a:endParaRPr lang="en-US" sz="2800" dirty="0">
              <a:solidFill>
                <a:srgbClr val="DFD800"/>
              </a:solidFill>
              <a:ea typeface="Titillium Light" charset="0"/>
              <a:cs typeface="Titillium Light" charset="0"/>
            </a:endParaRPr>
          </a:p>
        </p:txBody>
      </p:sp>
      <p:sp>
        <p:nvSpPr>
          <p:cNvPr id="19" name="Textfeld 18"/>
          <p:cNvSpPr txBox="1"/>
          <p:nvPr/>
        </p:nvSpPr>
        <p:spPr>
          <a:xfrm>
            <a:off x="4882429" y="1276996"/>
            <a:ext cx="7150244" cy="5749138"/>
          </a:xfrm>
          <a:prstGeom prst="rect">
            <a:avLst/>
          </a:prstGeom>
          <a:noFill/>
        </p:spPr>
        <p:txBody>
          <a:bodyPr wrap="square" lIns="0" tIns="0" rIns="0" bIns="0" rtlCol="0">
            <a:spAutoFit/>
          </a:bodyPr>
          <a:lstStyle/>
          <a:p>
            <a:pPr marL="363538" indent="-363538">
              <a:buAutoNum type="arabicPeriod"/>
            </a:pPr>
            <a:r>
              <a:rPr lang="de-CH" sz="1600" b="1" dirty="0" smtClean="0">
                <a:ea typeface="Titillium Light" charset="0"/>
                <a:cs typeface="Titillium Light" charset="0"/>
              </a:rPr>
              <a:t>Bewusstsein – Machen Sie Ihre Mitarbeitenden auf die Neuerungen der DSGVO aufmerksam und verpflichten Sie sie zur Vertraulichkeit!</a:t>
            </a:r>
          </a:p>
          <a:p>
            <a:pPr marL="363538" indent="-363538">
              <a:buAutoNum type="arabicPeriod"/>
            </a:pPr>
            <a:endParaRPr lang="de-CH" sz="1600" b="1" dirty="0" smtClean="0">
              <a:ea typeface="Titillium Light" charset="0"/>
              <a:cs typeface="Titillium Light" charset="0"/>
            </a:endParaRPr>
          </a:p>
          <a:p>
            <a:pPr marL="363538" indent="-363538">
              <a:buAutoNum type="arabicPeriod"/>
            </a:pPr>
            <a:r>
              <a:rPr lang="de-CH" sz="1600" b="1" dirty="0" smtClean="0">
                <a:ea typeface="Titillium Light" charset="0"/>
                <a:cs typeface="Titillium Light" charset="0"/>
              </a:rPr>
              <a:t>Dokumentation – Verzeichnis der Verarbeitungstätigkeiten </a:t>
            </a:r>
          </a:p>
          <a:p>
            <a:pPr>
              <a:tabLst>
                <a:tab pos="363538" algn="l"/>
              </a:tabLst>
            </a:pPr>
            <a:r>
              <a:rPr lang="de-CH" sz="1600" b="1" dirty="0">
                <a:ea typeface="Titillium Light" charset="0"/>
                <a:cs typeface="Titillium Light" charset="0"/>
              </a:rPr>
              <a:t>	</a:t>
            </a:r>
            <a:r>
              <a:rPr lang="de-CH" sz="1600" b="1" dirty="0" smtClean="0">
                <a:ea typeface="Titillium Light" charset="0"/>
                <a:cs typeface="Titillium Light" charset="0"/>
              </a:rPr>
              <a:t>(Art. 30 DSGVO)</a:t>
            </a:r>
          </a:p>
          <a:p>
            <a:pPr>
              <a:tabLst>
                <a:tab pos="363538" algn="l"/>
              </a:tabLst>
            </a:pPr>
            <a:endParaRPr lang="de-CH" sz="1600" b="1" dirty="0" smtClean="0">
              <a:ea typeface="Titillium Light" charset="0"/>
              <a:cs typeface="Titillium Light" charset="0"/>
            </a:endParaRPr>
          </a:p>
          <a:p>
            <a:pPr>
              <a:tabLst>
                <a:tab pos="363538" algn="l"/>
              </a:tabLst>
            </a:pPr>
            <a:r>
              <a:rPr lang="de-CH" sz="1600" dirty="0" smtClean="0">
                <a:ea typeface="Titillium Light" charset="0"/>
                <a:cs typeface="Titillium Light" charset="0"/>
              </a:rPr>
              <a:t>3.	</a:t>
            </a:r>
            <a:r>
              <a:rPr lang="de-CH" sz="1600" b="1" dirty="0" smtClean="0">
                <a:ea typeface="Titillium Light" charset="0"/>
                <a:cs typeface="Titillium Light" charset="0"/>
              </a:rPr>
              <a:t>Informationspflichten gegenüber betroffenen Personen </a:t>
            </a:r>
          </a:p>
          <a:p>
            <a:pPr marL="363538" indent="-363538"/>
            <a:r>
              <a:rPr lang="de-CH" sz="1600" b="1" dirty="0">
                <a:ea typeface="Titillium Light" charset="0"/>
                <a:cs typeface="Titillium Light" charset="0"/>
              </a:rPr>
              <a:t>	</a:t>
            </a:r>
            <a:r>
              <a:rPr lang="de-CH" sz="1600" b="1" dirty="0" smtClean="0">
                <a:ea typeface="Titillium Light" charset="0"/>
                <a:cs typeface="Titillium Light" charset="0"/>
              </a:rPr>
              <a:t>(Art. 13 und 14 DSGVO)</a:t>
            </a:r>
          </a:p>
          <a:p>
            <a:pPr marL="363538" indent="-363538"/>
            <a:endParaRPr lang="de-CH" sz="1600" b="1" dirty="0" smtClean="0">
              <a:ea typeface="Titillium Light" charset="0"/>
              <a:cs typeface="Titillium Light" charset="0"/>
            </a:endParaRPr>
          </a:p>
          <a:p>
            <a:pPr marL="342900" indent="-342900">
              <a:buAutoNum type="arabicPeriod" startAt="4"/>
              <a:tabLst>
                <a:tab pos="363538" algn="l"/>
              </a:tabLst>
            </a:pPr>
            <a:r>
              <a:rPr lang="de-CH" sz="1600" dirty="0" smtClean="0">
                <a:ea typeface="Titillium Light" charset="0"/>
                <a:cs typeface="Titillium Light" charset="0"/>
              </a:rPr>
              <a:t>Wahrung der Rechte der betroffenen Personen (Art. 12 – 22 DSGVO)</a:t>
            </a:r>
          </a:p>
          <a:p>
            <a:pPr marL="342900" indent="-342900">
              <a:buAutoNum type="arabicPeriod" startAt="4"/>
              <a:tabLst>
                <a:tab pos="363538" algn="l"/>
              </a:tabLst>
            </a:pPr>
            <a:endParaRPr lang="de-CH" sz="1600" dirty="0" smtClean="0">
              <a:ea typeface="Titillium Light" charset="0"/>
              <a:cs typeface="Titillium Light" charset="0"/>
            </a:endParaRPr>
          </a:p>
          <a:p>
            <a:pPr marL="342900" indent="-342900">
              <a:buAutoNum type="arabicPeriod" startAt="5"/>
              <a:tabLst>
                <a:tab pos="363538" algn="l"/>
              </a:tabLst>
            </a:pPr>
            <a:r>
              <a:rPr lang="de-CH" sz="1600" b="1" dirty="0" smtClean="0">
                <a:ea typeface="Titillium Light" charset="0"/>
                <a:cs typeface="Titillium Light" charset="0"/>
              </a:rPr>
              <a:t>Rechtmässigkeit der Verarbeitung (Art. 6 und 9 DSGVO)</a:t>
            </a:r>
          </a:p>
          <a:p>
            <a:pPr>
              <a:tabLst>
                <a:tab pos="363538" algn="l"/>
              </a:tabLst>
            </a:pPr>
            <a:endParaRPr lang="de-CH" sz="1600" b="1" dirty="0" smtClean="0">
              <a:ea typeface="Titillium Light" charset="0"/>
              <a:cs typeface="Titillium Light" charset="0"/>
            </a:endParaRPr>
          </a:p>
          <a:p>
            <a:pPr marL="342900" indent="-342900">
              <a:buAutoNum type="arabicPeriod" startAt="6"/>
              <a:tabLst>
                <a:tab pos="363538" algn="l"/>
              </a:tabLst>
            </a:pPr>
            <a:r>
              <a:rPr lang="de-CH" sz="1600" dirty="0" smtClean="0">
                <a:ea typeface="Titillium Light" charset="0"/>
                <a:cs typeface="Titillium Light" charset="0"/>
              </a:rPr>
              <a:t>Datenschutz durch Technikgestaltung und durch datenschutzfreundliche 	Voreinstellungen (Art. 25 DSGVO)</a:t>
            </a:r>
          </a:p>
          <a:p>
            <a:pPr marL="342900" indent="-342900">
              <a:buAutoNum type="arabicPeriod" startAt="6"/>
              <a:tabLst>
                <a:tab pos="363538" algn="l"/>
              </a:tabLst>
            </a:pPr>
            <a:endParaRPr lang="de-CH" sz="1600" dirty="0">
              <a:ea typeface="Titillium Light" charset="0"/>
              <a:cs typeface="Titillium Light" charset="0"/>
            </a:endParaRPr>
          </a:p>
          <a:p>
            <a:pPr marL="342900" indent="-342900">
              <a:buAutoNum type="arabicPeriod" startAt="7"/>
              <a:tabLst>
                <a:tab pos="363538" algn="l"/>
              </a:tabLst>
            </a:pPr>
            <a:r>
              <a:rPr lang="de-CH" sz="1600" dirty="0" smtClean="0">
                <a:ea typeface="Titillium Light" charset="0"/>
                <a:cs typeface="Titillium Light" charset="0"/>
              </a:rPr>
              <a:t>Datenschutz-Folgenabschätzung </a:t>
            </a:r>
            <a:r>
              <a:rPr lang="de-CH" sz="1600" dirty="0">
                <a:ea typeface="Titillium Light" charset="0"/>
                <a:cs typeface="Titillium Light" charset="0"/>
              </a:rPr>
              <a:t>(Art. 35 DSGVO) </a:t>
            </a:r>
            <a:endParaRPr lang="de-CH" sz="1600" dirty="0" smtClean="0">
              <a:ea typeface="Titillium Light" charset="0"/>
              <a:cs typeface="Titillium Light" charset="0"/>
            </a:endParaRPr>
          </a:p>
          <a:p>
            <a:pPr marL="342900" indent="-342900">
              <a:buAutoNum type="arabicPeriod" startAt="7"/>
              <a:tabLst>
                <a:tab pos="363538" algn="l"/>
              </a:tabLst>
            </a:pPr>
            <a:endParaRPr lang="de-CH" sz="1600" dirty="0" smtClean="0">
              <a:ea typeface="Titillium Light" charset="0"/>
              <a:cs typeface="Titillium Light" charset="0"/>
            </a:endParaRPr>
          </a:p>
          <a:p>
            <a:pPr marL="342900" indent="-342900">
              <a:buAutoNum type="arabicPeriod" startAt="8"/>
              <a:tabLst>
                <a:tab pos="363538" algn="l"/>
              </a:tabLst>
            </a:pPr>
            <a:r>
              <a:rPr lang="de-CH" sz="1600" b="1" dirty="0" smtClean="0">
                <a:ea typeface="Titillium Light" charset="0"/>
                <a:cs typeface="Titillium Light" charset="0"/>
              </a:rPr>
              <a:t>Datenschutzbeauftragter </a:t>
            </a:r>
            <a:r>
              <a:rPr lang="de-CH" sz="1600" b="1" dirty="0">
                <a:ea typeface="Titillium Light" charset="0"/>
                <a:cs typeface="Titillium Light" charset="0"/>
              </a:rPr>
              <a:t>(Art. 37 DSGVO</a:t>
            </a:r>
            <a:r>
              <a:rPr lang="de-CH" sz="1600" b="1" dirty="0" smtClean="0">
                <a:ea typeface="Titillium Light" charset="0"/>
                <a:cs typeface="Titillium Light" charset="0"/>
              </a:rPr>
              <a:t>)</a:t>
            </a:r>
          </a:p>
          <a:p>
            <a:pPr marL="342900" indent="-342900">
              <a:buAutoNum type="arabicPeriod" startAt="8"/>
              <a:tabLst>
                <a:tab pos="363538" algn="l"/>
              </a:tabLst>
            </a:pPr>
            <a:endParaRPr lang="de-CH" sz="1600" b="1" dirty="0">
              <a:ea typeface="Titillium Light" charset="0"/>
              <a:cs typeface="Titillium Light" charset="0"/>
            </a:endParaRPr>
          </a:p>
          <a:p>
            <a:pPr marL="342900" indent="-342900">
              <a:buAutoNum type="arabicPeriod" startAt="9"/>
              <a:tabLst>
                <a:tab pos="363538" algn="l"/>
              </a:tabLst>
            </a:pPr>
            <a:r>
              <a:rPr lang="de-CH" sz="1600" b="1" dirty="0">
                <a:ea typeface="Titillium Light" charset="0"/>
                <a:cs typeface="Titillium Light" charset="0"/>
              </a:rPr>
              <a:t>Auftragsverarbeitung (Art. 28 DSGVO</a:t>
            </a:r>
            <a:r>
              <a:rPr lang="de-CH" sz="1600" b="1" dirty="0" smtClean="0">
                <a:ea typeface="Titillium Light" charset="0"/>
                <a:cs typeface="Titillium Light" charset="0"/>
              </a:rPr>
              <a:t>)</a:t>
            </a:r>
            <a:endParaRPr lang="de-CH" sz="1600" b="1" dirty="0">
              <a:ea typeface="Titillium Light" charset="0"/>
              <a:cs typeface="Titillium Light" charset="0"/>
            </a:endParaRPr>
          </a:p>
          <a:p>
            <a:pPr marL="342900" indent="-342900">
              <a:lnSpc>
                <a:spcPct val="114000"/>
              </a:lnSpc>
              <a:buFontTx/>
              <a:buAutoNum type="arabicPeriod" startAt="6"/>
              <a:tabLst>
                <a:tab pos="363538" algn="l"/>
              </a:tabLst>
            </a:pPr>
            <a:endParaRPr lang="de-CH" sz="1600" dirty="0">
              <a:ea typeface="Titillium Light" charset="0"/>
              <a:cs typeface="Titillium Light" charset="0"/>
            </a:endParaRPr>
          </a:p>
          <a:p>
            <a:pPr>
              <a:lnSpc>
                <a:spcPct val="114000"/>
              </a:lnSpc>
              <a:tabLst>
                <a:tab pos="363538" algn="l"/>
              </a:tabLst>
            </a:pPr>
            <a:endParaRPr lang="de-CH" dirty="0" smtClean="0">
              <a:ea typeface="Titillium Light" charset="0"/>
              <a:cs typeface="Titillium Light" charset="0"/>
            </a:endParaRPr>
          </a:p>
        </p:txBody>
      </p:sp>
    </p:spTree>
    <p:extLst>
      <p:ext uri="{BB962C8B-B14F-4D97-AF65-F5344CB8AC3E}">
        <p14:creationId xmlns:p14="http://schemas.microsoft.com/office/powerpoint/2010/main" val="14519898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0684" y="2568212"/>
            <a:ext cx="3891074"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Datenschutzverletzungen</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präventive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Massnahmen</a:t>
            </a:r>
            <a:r>
              <a:rPr lang="en-US" sz="2800" dirty="0" smtClean="0">
                <a:solidFill>
                  <a:srgbClr val="DFD800"/>
                </a:solidFill>
                <a:ea typeface="Titillium Light" charset="0"/>
                <a:cs typeface="Titillium Light" charset="0"/>
              </a:rPr>
              <a:t> </a:t>
            </a:r>
            <a:endParaRPr lang="en-US" sz="2800" dirty="0">
              <a:solidFill>
                <a:srgbClr val="DFD800"/>
              </a:solidFill>
              <a:ea typeface="Titillium Light" charset="0"/>
              <a:cs typeface="Titillium Light" charset="0"/>
            </a:endParaRPr>
          </a:p>
        </p:txBody>
      </p:sp>
      <p:sp>
        <p:nvSpPr>
          <p:cNvPr id="6" name="Textfeld 5"/>
          <p:cNvSpPr txBox="1"/>
          <p:nvPr/>
        </p:nvSpPr>
        <p:spPr>
          <a:xfrm>
            <a:off x="4882671" y="1430158"/>
            <a:ext cx="7013713" cy="5170646"/>
          </a:xfrm>
          <a:prstGeom prst="rect">
            <a:avLst/>
          </a:prstGeom>
          <a:noFill/>
        </p:spPr>
        <p:txBody>
          <a:bodyPr wrap="square" lIns="0" tIns="0" rIns="0" bIns="0" rtlCol="0">
            <a:spAutoFit/>
          </a:bodyPr>
          <a:lstStyle/>
          <a:p>
            <a:pPr marL="361950" lvl="0" indent="-361950">
              <a:buFont typeface="Arial" panose="020B0604020202020204" pitchFamily="34" charset="0"/>
              <a:buChar char="•"/>
            </a:pPr>
            <a:endParaRPr lang="de-CH" sz="1600" dirty="0"/>
          </a:p>
          <a:p>
            <a:pPr marL="361950" indent="-361950">
              <a:buFont typeface="Arial" panose="020B0604020202020204" pitchFamily="34" charset="0"/>
              <a:buChar char="•"/>
            </a:pPr>
            <a:r>
              <a:rPr lang="de-CH" sz="1600" dirty="0" smtClean="0"/>
              <a:t>Schulung </a:t>
            </a:r>
            <a:r>
              <a:rPr lang="de-CH" sz="1600" dirty="0"/>
              <a:t>der </a:t>
            </a:r>
            <a:r>
              <a:rPr lang="de-CH" sz="1600" dirty="0" smtClean="0"/>
              <a:t>Mitarbeiter</a:t>
            </a:r>
          </a:p>
          <a:p>
            <a:pPr marL="361950" indent="-361950">
              <a:buFont typeface="Arial" panose="020B0604020202020204" pitchFamily="34" charset="0"/>
              <a:buChar char="•"/>
            </a:pPr>
            <a:endParaRPr lang="de-CH" sz="1600" dirty="0"/>
          </a:p>
          <a:p>
            <a:pPr marL="361950" indent="-361950">
              <a:buFont typeface="Arial" panose="020B0604020202020204" pitchFamily="34" charset="0"/>
              <a:buChar char="•"/>
            </a:pPr>
            <a:r>
              <a:rPr lang="de-CH" sz="1600" dirty="0" smtClean="0"/>
              <a:t>Gefahrenquelle </a:t>
            </a:r>
            <a:r>
              <a:rPr lang="de-CH" sz="1600" dirty="0" err="1" smtClean="0"/>
              <a:t>social</a:t>
            </a:r>
            <a:r>
              <a:rPr lang="de-CH" sz="1600" dirty="0" smtClean="0"/>
              <a:t> </a:t>
            </a:r>
            <a:r>
              <a:rPr lang="de-CH" sz="1600" dirty="0" err="1" smtClean="0"/>
              <a:t>engineering</a:t>
            </a:r>
            <a:endParaRPr lang="de-CH" sz="1600" dirty="0" smtClean="0"/>
          </a:p>
          <a:p>
            <a:pPr marL="361950" indent="-361950">
              <a:buFont typeface="Arial" panose="020B0604020202020204" pitchFamily="34" charset="0"/>
              <a:buChar char="•"/>
            </a:pPr>
            <a:endParaRPr lang="de-CH" sz="1600" dirty="0"/>
          </a:p>
          <a:p>
            <a:pPr marL="361950" indent="-361950">
              <a:buFont typeface="Arial" panose="020B0604020202020204" pitchFamily="34" charset="0"/>
              <a:buChar char="•"/>
            </a:pPr>
            <a:r>
              <a:rPr lang="de-CH" sz="1600" dirty="0" smtClean="0"/>
              <a:t>Gefahrenquelle Mails: Hinweis, dass IT keine Mails verschickt</a:t>
            </a:r>
          </a:p>
          <a:p>
            <a:pPr marL="361950" indent="-361950"/>
            <a:endParaRPr lang="de-CH" sz="1600" dirty="0" smtClean="0"/>
          </a:p>
          <a:p>
            <a:pPr marL="361950" indent="-361950">
              <a:buFont typeface="Arial" panose="020B0604020202020204" pitchFamily="34" charset="0"/>
              <a:buChar char="•"/>
            </a:pPr>
            <a:r>
              <a:rPr lang="de-CH" sz="1600" dirty="0"/>
              <a:t>Gefahrenquelle gefälschte E-Mails </a:t>
            </a:r>
            <a:r>
              <a:rPr lang="de-CH" sz="1600" dirty="0" err="1"/>
              <a:t>v.a</a:t>
            </a:r>
            <a:r>
              <a:rPr lang="de-CH" sz="1600" dirty="0"/>
              <a:t> mit </a:t>
            </a:r>
            <a:r>
              <a:rPr lang="de-CH" sz="1600" dirty="0" smtClean="0"/>
              <a:t>Anhängen z.B</a:t>
            </a:r>
            <a:r>
              <a:rPr lang="de-CH" sz="1600" dirty="0"/>
              <a:t>. mit Hinweis «externes E-Mail»</a:t>
            </a:r>
          </a:p>
          <a:p>
            <a:pPr marL="361950" lvl="1" indent="-361950"/>
            <a:endParaRPr lang="de-CH" sz="1600" dirty="0"/>
          </a:p>
          <a:p>
            <a:pPr marL="361950" indent="-361950">
              <a:buFont typeface="Arial" panose="020B0604020202020204" pitchFamily="34" charset="0"/>
              <a:buChar char="•"/>
            </a:pPr>
            <a:r>
              <a:rPr lang="de-CH" sz="1600" dirty="0" smtClean="0"/>
              <a:t>Gefahrenquelle USB-Sticks</a:t>
            </a:r>
          </a:p>
          <a:p>
            <a:pPr marL="361950" indent="-361950">
              <a:buFont typeface="Arial" panose="020B0604020202020204" pitchFamily="34" charset="0"/>
              <a:buChar char="•"/>
            </a:pPr>
            <a:endParaRPr lang="de-CH" sz="1600" dirty="0"/>
          </a:p>
          <a:p>
            <a:pPr marL="361950" indent="-361950">
              <a:buFont typeface="Arial" panose="020B0604020202020204" pitchFamily="34" charset="0"/>
              <a:buChar char="•"/>
            </a:pPr>
            <a:r>
              <a:rPr lang="de-CH" sz="1600" dirty="0" smtClean="0"/>
              <a:t>Multifaktor-Authentifizierung </a:t>
            </a:r>
            <a:r>
              <a:rPr lang="de-CH" sz="1600" dirty="0" err="1"/>
              <a:t>zB</a:t>
            </a:r>
            <a:r>
              <a:rPr lang="de-CH" sz="1600" dirty="0"/>
              <a:t> mittels SMS, Bestätigung per </a:t>
            </a:r>
            <a:r>
              <a:rPr lang="de-CH" sz="1600" dirty="0" smtClean="0"/>
              <a:t>App</a:t>
            </a:r>
            <a:endParaRPr lang="de-CH" sz="1600" dirty="0"/>
          </a:p>
          <a:p>
            <a:pPr marL="361950" lvl="0" indent="-361950"/>
            <a:endParaRPr lang="de-CH" sz="1600" dirty="0" smtClean="0"/>
          </a:p>
          <a:p>
            <a:pPr marL="361950" indent="-361950">
              <a:buFont typeface="Arial" panose="020B0604020202020204" pitchFamily="34" charset="0"/>
              <a:buChar char="•"/>
            </a:pPr>
            <a:r>
              <a:rPr lang="de-CH" sz="1600" dirty="0" err="1" smtClean="0"/>
              <a:t>Passwortpolicy</a:t>
            </a:r>
            <a:r>
              <a:rPr lang="de-CH" sz="1600" dirty="0" smtClean="0"/>
              <a:t>: </a:t>
            </a:r>
            <a:r>
              <a:rPr lang="de-CH" sz="1600" dirty="0" smtClean="0">
                <a:hlinkClick r:id="rId2"/>
              </a:rPr>
              <a:t>https</a:t>
            </a:r>
            <a:r>
              <a:rPr lang="de-CH" sz="1600" dirty="0">
                <a:hlinkClick r:id="rId2"/>
              </a:rPr>
              <a:t>://</a:t>
            </a:r>
            <a:r>
              <a:rPr lang="de-CH" sz="1600" dirty="0" smtClean="0">
                <a:hlinkClick r:id="rId2"/>
              </a:rPr>
              <a:t>www.datenschutzstelle.li/datenschutz/themen-z/passwoerter</a:t>
            </a:r>
            <a:r>
              <a:rPr lang="de-CH" sz="1600" dirty="0" smtClean="0"/>
              <a:t>  </a:t>
            </a:r>
            <a:endParaRPr lang="de-CH" sz="1600" dirty="0"/>
          </a:p>
          <a:p>
            <a:pPr marL="361950" indent="-361950"/>
            <a:endParaRPr lang="de-CH" sz="1600" dirty="0"/>
          </a:p>
          <a:p>
            <a:pPr marL="361950" indent="-361950">
              <a:buFont typeface="Arial" panose="020B0604020202020204" pitchFamily="34" charset="0"/>
              <a:buChar char="•"/>
            </a:pPr>
            <a:r>
              <a:rPr lang="de-CH" sz="1600" dirty="0"/>
              <a:t>Gilt auch im Home Office</a:t>
            </a:r>
          </a:p>
          <a:p>
            <a:pPr marL="361950" indent="-361950">
              <a:buFont typeface="Arial" panose="020B0604020202020204" pitchFamily="34" charset="0"/>
              <a:buChar char="•"/>
            </a:pPr>
            <a:endParaRPr lang="de-CH" sz="1600" dirty="0"/>
          </a:p>
          <a:p>
            <a:pPr marL="361950" indent="-361950">
              <a:buFont typeface="Arial" panose="020B0604020202020204" pitchFamily="34" charset="0"/>
              <a:buChar char="•"/>
            </a:pPr>
            <a:r>
              <a:rPr lang="de-CH" sz="1600" dirty="0"/>
              <a:t>Wichtigkeit regelmässiger Backups</a:t>
            </a:r>
          </a:p>
          <a:p>
            <a:pPr lvl="0"/>
            <a:endParaRPr lang="de-CH" sz="1600" dirty="0"/>
          </a:p>
        </p:txBody>
      </p:sp>
    </p:spTree>
    <p:extLst>
      <p:ext uri="{BB962C8B-B14F-4D97-AF65-F5344CB8AC3E}">
        <p14:creationId xmlns:p14="http://schemas.microsoft.com/office/powerpoint/2010/main" val="38716350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2997152"/>
            <a:ext cx="3711238" cy="430887"/>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Datenschutzverletzungen</a:t>
            </a:r>
            <a:r>
              <a:rPr lang="en-US" sz="2800" dirty="0" smtClean="0">
                <a:solidFill>
                  <a:srgbClr val="DFD800"/>
                </a:solidFill>
                <a:ea typeface="Titillium Light" charset="0"/>
                <a:cs typeface="Titillium Light" charset="0"/>
              </a:rPr>
              <a:t> </a:t>
            </a:r>
            <a:endParaRPr lang="en-US" sz="2800" dirty="0">
              <a:solidFill>
                <a:srgbClr val="DFD800"/>
              </a:solidFill>
              <a:ea typeface="Titillium Light" charset="0"/>
              <a:cs typeface="Titillium Light" charset="0"/>
            </a:endParaRPr>
          </a:p>
        </p:txBody>
      </p:sp>
      <p:sp>
        <p:nvSpPr>
          <p:cNvPr id="4" name="Textfeld 3"/>
          <p:cNvSpPr txBox="1"/>
          <p:nvPr/>
        </p:nvSpPr>
        <p:spPr>
          <a:xfrm>
            <a:off x="4883208" y="1996048"/>
            <a:ext cx="7161307" cy="3477875"/>
          </a:xfrm>
          <a:prstGeom prst="rect">
            <a:avLst/>
          </a:prstGeom>
          <a:noFill/>
        </p:spPr>
        <p:txBody>
          <a:bodyPr wrap="square" lIns="0" tIns="0" rIns="0" bIns="0" rtlCol="0">
            <a:spAutoFit/>
          </a:bodyPr>
          <a:lstStyle/>
          <a:p>
            <a:pPr marL="0" lvl="1"/>
            <a:r>
              <a:rPr lang="de-CH" sz="1600" dirty="0" smtClean="0"/>
              <a:t>Beispiele:</a:t>
            </a:r>
          </a:p>
          <a:p>
            <a:pPr marL="0" lvl="1"/>
            <a:endParaRPr lang="de-CH" sz="1600" dirty="0" smtClean="0"/>
          </a:p>
          <a:p>
            <a:pPr marL="354013" lvl="2" indent="-354013">
              <a:buFont typeface="Arial" panose="020B0604020202020204" pitchFamily="34" charset="0"/>
              <a:buChar char="•"/>
            </a:pPr>
            <a:r>
              <a:rPr lang="de-CH" sz="1600" dirty="0" smtClean="0"/>
              <a:t>peter.muster@llv.il </a:t>
            </a:r>
          </a:p>
          <a:p>
            <a:pPr marL="354013" lvl="2" indent="-354013">
              <a:buFont typeface="Arial" panose="020B0604020202020204" pitchFamily="34" charset="0"/>
              <a:buChar char="•"/>
            </a:pPr>
            <a:r>
              <a:rPr lang="de-CH" sz="1600" dirty="0" smtClean="0"/>
              <a:t>peter.muster@ll.v.li</a:t>
            </a:r>
          </a:p>
          <a:p>
            <a:pPr marL="354013" lvl="2" indent="-354013">
              <a:buFont typeface="Arial" panose="020B0604020202020204" pitchFamily="34" charset="0"/>
              <a:buChar char="•"/>
            </a:pPr>
            <a:r>
              <a:rPr lang="de-CH" sz="1600" dirty="0" smtClean="0"/>
              <a:t>Peter.muster@lvl.li</a:t>
            </a:r>
          </a:p>
          <a:p>
            <a:pPr marL="354013" lvl="2" indent="-354013">
              <a:buFont typeface="Arial" panose="020B0604020202020204" pitchFamily="34" charset="0"/>
              <a:buChar char="•"/>
            </a:pPr>
            <a:r>
              <a:rPr lang="de-CH" sz="1600" dirty="0" smtClean="0"/>
              <a:t>Peter.muster@llv.li</a:t>
            </a:r>
          </a:p>
          <a:p>
            <a:pPr marL="0" lvl="1"/>
            <a:endParaRPr lang="de-CH" sz="1600" dirty="0" smtClean="0"/>
          </a:p>
          <a:p>
            <a:pPr marL="0" lvl="1"/>
            <a:endParaRPr lang="de-CH" sz="1600" dirty="0"/>
          </a:p>
          <a:p>
            <a:pPr marL="361950" lvl="1" indent="-361950">
              <a:buFont typeface="Arial" panose="020B0604020202020204" pitchFamily="34" charset="0"/>
              <a:buChar char="•"/>
            </a:pPr>
            <a:r>
              <a:rPr lang="de-CH" sz="1600" dirty="0" smtClean="0"/>
              <a:t>Weitere Informationen:</a:t>
            </a:r>
          </a:p>
          <a:p>
            <a:pPr marL="0" lvl="1"/>
            <a:r>
              <a:rPr lang="de-CH" sz="1600" dirty="0">
                <a:hlinkClick r:id="rId2"/>
              </a:rPr>
              <a:t>h</a:t>
            </a:r>
            <a:r>
              <a:rPr lang="de-CH" sz="1600" dirty="0" smtClean="0">
                <a:hlinkClick r:id="rId2"/>
              </a:rPr>
              <a:t>ttps</a:t>
            </a:r>
            <a:r>
              <a:rPr lang="de-CH" sz="1600" dirty="0">
                <a:hlinkClick r:id="rId2"/>
              </a:rPr>
              <a:t>://</a:t>
            </a:r>
            <a:r>
              <a:rPr lang="de-CH" sz="1600" dirty="0" smtClean="0">
                <a:hlinkClick r:id="rId2"/>
              </a:rPr>
              <a:t>www.datenschutzstelle.li/datenschutz/themen-z/meldung-von-datenschutzverletzungen-art-33-dsgvo</a:t>
            </a:r>
            <a:r>
              <a:rPr lang="de-CH" sz="1600" dirty="0" smtClean="0"/>
              <a:t> </a:t>
            </a:r>
          </a:p>
          <a:p>
            <a:pPr marL="0" lvl="1"/>
            <a:endParaRPr lang="de-CH" sz="1600" dirty="0"/>
          </a:p>
          <a:p>
            <a:pPr marL="0" lvl="1"/>
            <a:endParaRPr lang="de-CH" sz="1600" dirty="0" smtClean="0"/>
          </a:p>
          <a:p>
            <a:pPr lvl="1"/>
            <a:endParaRPr lang="de-CH" dirty="0" smtClean="0">
              <a:ea typeface="Titillium Light" charset="0"/>
              <a:cs typeface="Titillium Light" charset="0"/>
            </a:endParaRPr>
          </a:p>
        </p:txBody>
      </p:sp>
    </p:spTree>
    <p:extLst>
      <p:ext uri="{BB962C8B-B14F-4D97-AF65-F5344CB8AC3E}">
        <p14:creationId xmlns:p14="http://schemas.microsoft.com/office/powerpoint/2010/main" val="32887482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2468014" y="3370882"/>
            <a:ext cx="7435112" cy="523220"/>
          </a:xfrm>
          <a:prstGeom prst="rect">
            <a:avLst/>
          </a:prstGeom>
        </p:spPr>
        <p:txBody>
          <a:bodyPr wrap="none">
            <a:spAutoFit/>
          </a:bodyPr>
          <a:lstStyle/>
          <a:p>
            <a:pPr>
              <a:lnSpc>
                <a:spcPct val="100000"/>
              </a:lnSpc>
            </a:pPr>
            <a:r>
              <a:rPr lang="en-US" sz="2800" b="1" dirty="0" smtClean="0">
                <a:solidFill>
                  <a:srgbClr val="DFD800"/>
                </a:solidFill>
                <a:latin typeface="+mj-lt"/>
                <a:ea typeface="Titillium Light" charset="0"/>
                <a:cs typeface="Titillium Light" charset="0"/>
              </a:rPr>
              <a:t>7. </a:t>
            </a:r>
            <a:r>
              <a:rPr lang="en-US" sz="2800" b="1" dirty="0" err="1" smtClean="0">
                <a:solidFill>
                  <a:srgbClr val="DFD800"/>
                </a:solidFill>
                <a:latin typeface="+mj-lt"/>
                <a:ea typeface="Titillium Light" charset="0"/>
                <a:cs typeface="Titillium Light" charset="0"/>
              </a:rPr>
              <a:t>Datenschutz-Folgenabschätzung</a:t>
            </a:r>
            <a:r>
              <a:rPr lang="en-US" sz="2800" b="1" dirty="0" smtClean="0">
                <a:solidFill>
                  <a:srgbClr val="DFD800"/>
                </a:solidFill>
                <a:latin typeface="+mj-lt"/>
                <a:ea typeface="Titillium Light" charset="0"/>
                <a:cs typeface="Titillium Light" charset="0"/>
              </a:rPr>
              <a:t> (Art. 35 DSGVO)</a:t>
            </a:r>
            <a:endParaRPr lang="en-US" sz="2800" b="1" dirty="0">
              <a:solidFill>
                <a:srgbClr val="DFD800"/>
              </a:solidFill>
              <a:latin typeface="+mj-lt"/>
              <a:ea typeface="Titillium Light" charset="0"/>
              <a:cs typeface="Titillium Light" charset="0"/>
            </a:endParaRPr>
          </a:p>
        </p:txBody>
      </p:sp>
    </p:spTree>
    <p:extLst>
      <p:ext uri="{BB962C8B-B14F-4D97-AF65-F5344CB8AC3E}">
        <p14:creationId xmlns:p14="http://schemas.microsoft.com/office/powerpoint/2010/main" val="953327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5748" y="2136312"/>
            <a:ext cx="3277988" cy="1292662"/>
          </a:xfrm>
          <a:prstGeom prst="rect">
            <a:avLst/>
          </a:prstGeom>
          <a:noFill/>
        </p:spPr>
        <p:txBody>
          <a:bodyPr wrap="square" lIns="0" tIns="0" rIns="0" bIns="0" rtlCol="0">
            <a:spAutoFit/>
          </a:bodyPr>
          <a:lstStyle/>
          <a:p>
            <a:pPr>
              <a:lnSpc>
                <a:spcPct val="100000"/>
              </a:lnSpc>
            </a:pPr>
            <a:r>
              <a:rPr lang="en-US" sz="2800" dirty="0" smtClean="0">
                <a:solidFill>
                  <a:srgbClr val="DFD800"/>
                </a:solidFill>
                <a:ea typeface="Titillium Light" charset="0"/>
                <a:cs typeface="Titillium Light" charset="0"/>
              </a:rPr>
              <a:t>Datenschutz-</a:t>
            </a:r>
            <a:r>
              <a:rPr lang="en-US" sz="2800" dirty="0" err="1" smtClean="0">
                <a:solidFill>
                  <a:srgbClr val="DFD800"/>
                </a:solidFill>
                <a:ea typeface="Titillium Light" charset="0"/>
                <a:cs typeface="Titillium Light" charset="0"/>
              </a:rPr>
              <a:t>Folgenabschätzung</a:t>
            </a:r>
            <a:r>
              <a:rPr lang="en-US" sz="2800" dirty="0" smtClean="0">
                <a:solidFill>
                  <a:srgbClr val="DFD800"/>
                </a:solidFill>
                <a:ea typeface="Titillium Light" charset="0"/>
                <a:cs typeface="Titillium Light" charset="0"/>
              </a:rPr>
              <a:t> (DSFA)</a:t>
            </a:r>
            <a:endParaRPr lang="en-US" sz="2800" dirty="0">
              <a:solidFill>
                <a:srgbClr val="DFD800"/>
              </a:solidFill>
              <a:ea typeface="Titillium Light" charset="0"/>
              <a:cs typeface="Titillium Light" charset="0"/>
            </a:endParaRPr>
          </a:p>
        </p:txBody>
      </p:sp>
      <p:sp>
        <p:nvSpPr>
          <p:cNvPr id="4" name="Textfeld 3"/>
          <p:cNvSpPr txBox="1"/>
          <p:nvPr/>
        </p:nvSpPr>
        <p:spPr>
          <a:xfrm>
            <a:off x="4890581" y="1426441"/>
            <a:ext cx="7091867" cy="4678204"/>
          </a:xfrm>
          <a:prstGeom prst="rect">
            <a:avLst/>
          </a:prstGeom>
          <a:noFill/>
        </p:spPr>
        <p:txBody>
          <a:bodyPr wrap="square" lIns="0" tIns="0" rIns="0" bIns="0" rtlCol="0">
            <a:spAutoFit/>
          </a:bodyPr>
          <a:lstStyle/>
          <a:p>
            <a:pPr marL="358775" indent="-358775">
              <a:buFont typeface="Arial" panose="020B0604020202020204" pitchFamily="34" charset="0"/>
              <a:buChar char="•"/>
            </a:pPr>
            <a:r>
              <a:rPr lang="de-CH" sz="1600" dirty="0" smtClean="0"/>
              <a:t>DSFA ist nötig, wenn Risiko für die Verletzung von Rechten Betroffener «hoch» ist.</a:t>
            </a:r>
          </a:p>
          <a:p>
            <a:endParaRPr lang="de-CH" sz="1600" dirty="0" smtClean="0"/>
          </a:p>
          <a:p>
            <a:pPr marL="358775" indent="-358775">
              <a:buFont typeface="Arial" panose="020B0604020202020204" pitchFamily="34" charset="0"/>
              <a:buChar char="•"/>
            </a:pPr>
            <a:r>
              <a:rPr lang="de-CH" sz="1600" dirty="0" smtClean="0"/>
              <a:t>Checkliste der DSS zur Prüfung der Notwendigkeit:</a:t>
            </a:r>
            <a:endParaRPr lang="de-CH" sz="1600" dirty="0"/>
          </a:p>
          <a:p>
            <a:pPr marL="363538"/>
            <a:r>
              <a:rPr lang="de-CH" sz="1600" u="sng" dirty="0">
                <a:hlinkClick r:id="rId2"/>
              </a:rPr>
              <a:t>https://</a:t>
            </a:r>
            <a:r>
              <a:rPr lang="de-CH" sz="1600" u="sng" dirty="0" smtClean="0">
                <a:hlinkClick r:id="rId2"/>
              </a:rPr>
              <a:t>www.datenschutzstelle.li/aktuelles/checkliste-fuer-die-pruefung-der-notwendigkeit-der-durchfuehrung-einer-datenschutz-folgenabschaetzung-dsfa</a:t>
            </a:r>
            <a:r>
              <a:rPr lang="de-CH" sz="1600" u="sng" dirty="0" smtClean="0"/>
              <a:t> </a:t>
            </a:r>
          </a:p>
          <a:p>
            <a:pPr marL="363538"/>
            <a:endParaRPr lang="de-CH" sz="1600" u="sng" dirty="0"/>
          </a:p>
          <a:p>
            <a:pPr marL="363538"/>
            <a:r>
              <a:rPr lang="de-CH" sz="1600" dirty="0" smtClean="0"/>
              <a:t>Notwendigkeit einer DSFA bei Gemeinden?</a:t>
            </a:r>
          </a:p>
          <a:p>
            <a:pPr marL="363538"/>
            <a:endParaRPr lang="de-CH" sz="1600" dirty="0"/>
          </a:p>
          <a:p>
            <a:pPr marL="363538"/>
            <a:r>
              <a:rPr lang="de-CH" sz="1600" dirty="0" smtClean="0"/>
              <a:t>Bericht und Antrag Nr. 36 / 2018, Seite 73 f.:</a:t>
            </a:r>
          </a:p>
          <a:p>
            <a:pPr marL="363538"/>
            <a:endParaRPr lang="de-CH" sz="1600" dirty="0"/>
          </a:p>
          <a:p>
            <a:pPr marL="361950" lvl="1"/>
            <a:r>
              <a:rPr lang="de-CH" sz="1600" dirty="0" smtClean="0"/>
              <a:t>«… führen </a:t>
            </a:r>
            <a:r>
              <a:rPr lang="de-CH" sz="1600" dirty="0"/>
              <a:t>die Gemeinden aus, dass </a:t>
            </a:r>
            <a:r>
              <a:rPr lang="de-CH" sz="1600" dirty="0" smtClean="0"/>
              <a:t>eine DSFA nicht nötig sei, </a:t>
            </a:r>
            <a:r>
              <a:rPr lang="de-CH" sz="1600" dirty="0"/>
              <a:t>wenn für die </a:t>
            </a:r>
            <a:r>
              <a:rPr lang="de-CH" sz="1600" dirty="0" smtClean="0"/>
              <a:t>Verarbeitung eine </a:t>
            </a:r>
            <a:r>
              <a:rPr lang="de-CH" sz="1600" dirty="0"/>
              <a:t>Rechtsgrundlage </a:t>
            </a:r>
            <a:r>
              <a:rPr lang="de-CH" sz="1600" dirty="0" smtClean="0"/>
              <a:t>bestehe […]</a:t>
            </a:r>
            <a:r>
              <a:rPr lang="de-CH" sz="1600" i="1" dirty="0" smtClean="0"/>
              <a:t> </a:t>
            </a:r>
            <a:r>
              <a:rPr lang="de-CH" sz="1600" i="1" dirty="0"/>
              <a:t>ist </a:t>
            </a:r>
            <a:r>
              <a:rPr lang="de-CH" sz="1600" i="1" dirty="0" smtClean="0"/>
              <a:t>… auf </a:t>
            </a:r>
            <a:r>
              <a:rPr lang="de-CH" sz="1600" i="1" dirty="0"/>
              <a:t>die Anpassungen im Gemeindegesetz </a:t>
            </a:r>
            <a:r>
              <a:rPr lang="de-CH" sz="1600" i="1" dirty="0" smtClean="0"/>
              <a:t>zu verweisen</a:t>
            </a:r>
            <a:r>
              <a:rPr lang="de-CH" sz="1600" i="1" dirty="0"/>
              <a:t>. Mit diesen Anpassungen werden entsprechende nationale </a:t>
            </a:r>
            <a:r>
              <a:rPr lang="de-CH" sz="1600" i="1" dirty="0" smtClean="0"/>
              <a:t>Rechtsgrundlagen geschaffen.».</a:t>
            </a:r>
            <a:endParaRPr lang="de-CH" sz="1600" dirty="0" smtClean="0"/>
          </a:p>
          <a:p>
            <a:pPr marL="363538"/>
            <a:endParaRPr lang="de-CH" sz="1600" u="sng" dirty="0"/>
          </a:p>
          <a:p>
            <a:pPr marL="363538"/>
            <a:r>
              <a:rPr lang="de-CH" sz="1600" dirty="0" smtClean="0"/>
              <a:t> </a:t>
            </a:r>
            <a:endParaRPr lang="en-US" sz="1600" dirty="0" smtClean="0"/>
          </a:p>
          <a:p>
            <a:endParaRPr lang="de-CH" sz="1600" dirty="0"/>
          </a:p>
          <a:p>
            <a:pPr marL="285750" indent="-285750" algn="just">
              <a:buFont typeface="Arial" panose="020B0604020202020204" pitchFamily="34" charset="0"/>
              <a:buChar char="•"/>
            </a:pPr>
            <a:endParaRPr lang="de-CH" sz="1600" dirty="0" smtClean="0">
              <a:ea typeface="Titillium Light" charset="0"/>
              <a:cs typeface="Titillium Light" charset="0"/>
            </a:endParaRPr>
          </a:p>
        </p:txBody>
      </p:sp>
      <p:sp>
        <p:nvSpPr>
          <p:cNvPr id="6" name="Textfeld 5"/>
          <p:cNvSpPr txBox="1"/>
          <p:nvPr/>
        </p:nvSpPr>
        <p:spPr>
          <a:xfrm>
            <a:off x="4482718" y="3266536"/>
            <a:ext cx="7091866" cy="246221"/>
          </a:xfrm>
          <a:prstGeom prst="rect">
            <a:avLst/>
          </a:prstGeom>
          <a:noFill/>
        </p:spPr>
        <p:txBody>
          <a:bodyPr wrap="square" lIns="0" tIns="0" rIns="0" bIns="0" rtlCol="0">
            <a:spAutoFit/>
          </a:bodyPr>
          <a:lstStyle/>
          <a:p>
            <a:pPr marL="179388" indent="-179388" algn="just">
              <a:buFont typeface="Arial" panose="020B0604020202020204" pitchFamily="34" charset="0"/>
              <a:buChar char="•"/>
            </a:pPr>
            <a:endParaRPr lang="de-CH" sz="1600" dirty="0" smtClean="0">
              <a:ea typeface="Titillium Light" charset="0"/>
              <a:cs typeface="Titillium Light" charset="0"/>
            </a:endParaRPr>
          </a:p>
        </p:txBody>
      </p:sp>
    </p:spTree>
    <p:extLst>
      <p:ext uri="{BB962C8B-B14F-4D97-AF65-F5344CB8AC3E}">
        <p14:creationId xmlns:p14="http://schemas.microsoft.com/office/powerpoint/2010/main" val="35814173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0887" y="2569202"/>
            <a:ext cx="3130109"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Ausblick</a:t>
            </a:r>
            <a:r>
              <a:rPr lang="en-US" sz="2800" dirty="0" smtClean="0">
                <a:solidFill>
                  <a:srgbClr val="DFD800"/>
                </a:solidFill>
                <a:ea typeface="Titillium Light" charset="0"/>
                <a:cs typeface="Titillium Light" charset="0"/>
              </a:rPr>
              <a:t> – </a:t>
            </a:r>
          </a:p>
          <a:p>
            <a:pPr>
              <a:lnSpc>
                <a:spcPct val="100000"/>
              </a:lnSpc>
            </a:pPr>
            <a:r>
              <a:rPr lang="en-US" sz="2800" dirty="0" err="1" smtClean="0">
                <a:solidFill>
                  <a:srgbClr val="DFD800"/>
                </a:solidFill>
                <a:ea typeface="Titillium Light" charset="0"/>
                <a:cs typeface="Titillium Light" charset="0"/>
              </a:rPr>
              <a:t>Schulung</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Teil</a:t>
            </a:r>
            <a:r>
              <a:rPr lang="en-US" sz="2800" dirty="0" smtClean="0">
                <a:solidFill>
                  <a:srgbClr val="DFD800"/>
                </a:solidFill>
                <a:ea typeface="Titillium Light" charset="0"/>
                <a:cs typeface="Titillium Light" charset="0"/>
              </a:rPr>
              <a:t> 2 </a:t>
            </a:r>
            <a:endParaRPr lang="en-US" sz="2800" dirty="0">
              <a:solidFill>
                <a:srgbClr val="DFD800"/>
              </a:solidFill>
              <a:ea typeface="Titillium Light" charset="0"/>
              <a:cs typeface="Titillium Light" charset="0"/>
            </a:endParaRPr>
          </a:p>
        </p:txBody>
      </p:sp>
      <p:sp>
        <p:nvSpPr>
          <p:cNvPr id="19" name="Textfeld 18"/>
          <p:cNvSpPr txBox="1"/>
          <p:nvPr/>
        </p:nvSpPr>
        <p:spPr>
          <a:xfrm>
            <a:off x="4882429" y="1789650"/>
            <a:ext cx="7150244" cy="2811924"/>
          </a:xfrm>
          <a:prstGeom prst="rect">
            <a:avLst/>
          </a:prstGeom>
          <a:noFill/>
        </p:spPr>
        <p:txBody>
          <a:bodyPr wrap="square" lIns="0" tIns="0" rIns="0" bIns="0" rtlCol="0">
            <a:spAutoFit/>
          </a:bodyPr>
          <a:lstStyle/>
          <a:p>
            <a:pPr marL="342900" indent="-342900">
              <a:buFont typeface="Arial" panose="020B0604020202020204" pitchFamily="34" charset="0"/>
              <a:buChar char="•"/>
              <a:tabLst>
                <a:tab pos="363538" algn="l"/>
              </a:tabLst>
            </a:pPr>
            <a:endParaRPr lang="de-CH" sz="1600" dirty="0" smtClean="0">
              <a:ea typeface="Titillium Light" charset="0"/>
              <a:cs typeface="Titillium Light" charset="0"/>
            </a:endParaRPr>
          </a:p>
          <a:p>
            <a:pPr marL="342900" indent="-342900">
              <a:buFont typeface="Arial" panose="020B0604020202020204" pitchFamily="34" charset="0"/>
              <a:buChar char="•"/>
              <a:tabLst>
                <a:tab pos="363538" algn="l"/>
              </a:tabLst>
            </a:pPr>
            <a:endParaRPr lang="de-CH" sz="1600" dirty="0">
              <a:ea typeface="Titillium Light" charset="0"/>
              <a:cs typeface="Titillium Light" charset="0"/>
            </a:endParaRPr>
          </a:p>
          <a:p>
            <a:pPr marL="342900" indent="-342900">
              <a:buFont typeface="Arial" panose="020B0604020202020204" pitchFamily="34" charset="0"/>
              <a:buChar char="•"/>
              <a:tabLst>
                <a:tab pos="363538" algn="l"/>
              </a:tabLst>
            </a:pPr>
            <a:r>
              <a:rPr lang="de-CH" sz="1600" dirty="0" smtClean="0">
                <a:ea typeface="Titillium Light" charset="0"/>
                <a:cs typeface="Titillium Light" charset="0"/>
              </a:rPr>
              <a:t>Wahrung </a:t>
            </a:r>
            <a:r>
              <a:rPr lang="de-CH" sz="1600" dirty="0">
                <a:ea typeface="Titillium Light" charset="0"/>
                <a:cs typeface="Titillium Light" charset="0"/>
              </a:rPr>
              <a:t>der Rechte der betroffenen Personen (</a:t>
            </a:r>
            <a:r>
              <a:rPr lang="de-CH" sz="1600" dirty="0" smtClean="0">
                <a:ea typeface="Titillium Light" charset="0"/>
                <a:cs typeface="Titillium Light" charset="0"/>
              </a:rPr>
              <a:t>Art. 12 – 22 DSGVO) – Zusammenhang mit Schutzziel </a:t>
            </a:r>
            <a:r>
              <a:rPr lang="de-CH" sz="1600" dirty="0" err="1" smtClean="0">
                <a:ea typeface="Titillium Light" charset="0"/>
                <a:cs typeface="Titillium Light" charset="0"/>
              </a:rPr>
              <a:t>Intervenierbarkeit</a:t>
            </a:r>
            <a:r>
              <a:rPr lang="de-CH" sz="1600" dirty="0" smtClean="0">
                <a:ea typeface="Titillium Light" charset="0"/>
                <a:cs typeface="Titillium Light" charset="0"/>
              </a:rPr>
              <a:t> des SDM  </a:t>
            </a:r>
          </a:p>
          <a:p>
            <a:pPr>
              <a:tabLst>
                <a:tab pos="363538" algn="l"/>
              </a:tabLst>
            </a:pPr>
            <a:endParaRPr lang="de-CH" sz="1600" dirty="0">
              <a:ea typeface="Titillium Light" charset="0"/>
              <a:cs typeface="Titillium Light" charset="0"/>
            </a:endParaRPr>
          </a:p>
          <a:p>
            <a:pPr marL="361950" indent="-361950">
              <a:lnSpc>
                <a:spcPct val="114000"/>
              </a:lnSpc>
              <a:buFont typeface="Arial" panose="020B0604020202020204" pitchFamily="34" charset="0"/>
              <a:buChar char="•"/>
            </a:pPr>
            <a:r>
              <a:rPr lang="de-CH" sz="1600" dirty="0">
                <a:ea typeface="Titillium Light" charset="0"/>
                <a:cs typeface="Titillium Light" charset="0"/>
              </a:rPr>
              <a:t>Internationaler Datentransfer (Art. 44 ff. DSGVO)</a:t>
            </a:r>
          </a:p>
          <a:p>
            <a:pPr marL="285750" indent="-285750">
              <a:lnSpc>
                <a:spcPct val="114000"/>
              </a:lnSpc>
              <a:buFont typeface="Arial" panose="020B0604020202020204" pitchFamily="34" charset="0"/>
              <a:buChar char="•"/>
            </a:pPr>
            <a:endParaRPr lang="de-CH" sz="1600" dirty="0">
              <a:ea typeface="Titillium Light" charset="0"/>
              <a:cs typeface="Titillium Light" charset="0"/>
            </a:endParaRPr>
          </a:p>
          <a:p>
            <a:pPr marL="361950" indent="-361950">
              <a:lnSpc>
                <a:spcPct val="114000"/>
              </a:lnSpc>
              <a:buFont typeface="Arial" panose="020B0604020202020204" pitchFamily="34" charset="0"/>
              <a:buChar char="•"/>
            </a:pPr>
            <a:r>
              <a:rPr lang="de-CH" sz="1600" dirty="0">
                <a:ea typeface="Titillium Light" charset="0"/>
                <a:cs typeface="Titillium Light" charset="0"/>
              </a:rPr>
              <a:t>Beschäftigtendatenschutz</a:t>
            </a:r>
          </a:p>
          <a:p>
            <a:pPr marL="342900" indent="-342900">
              <a:buAutoNum type="arabicPeriod" startAt="6"/>
              <a:tabLst>
                <a:tab pos="363538" algn="l"/>
              </a:tabLst>
            </a:pPr>
            <a:endParaRPr lang="de-CH" sz="1600" dirty="0" smtClean="0">
              <a:ea typeface="Titillium Light" charset="0"/>
              <a:cs typeface="Titillium Light" charset="0"/>
            </a:endParaRPr>
          </a:p>
          <a:p>
            <a:pPr marL="342900" indent="-342900">
              <a:buAutoNum type="arabicPeriod" startAt="6"/>
              <a:tabLst>
                <a:tab pos="363538" algn="l"/>
              </a:tabLst>
            </a:pPr>
            <a:endParaRPr lang="de-CH" sz="1600" dirty="0">
              <a:ea typeface="Titillium Light" charset="0"/>
              <a:cs typeface="Titillium Light" charset="0"/>
            </a:endParaRPr>
          </a:p>
          <a:p>
            <a:pPr marL="342900" indent="-342900">
              <a:buAutoNum type="arabicPeriod" startAt="6"/>
              <a:tabLst>
                <a:tab pos="363538" algn="l"/>
              </a:tabLst>
            </a:pPr>
            <a:endParaRPr lang="de-CH" sz="1600" dirty="0">
              <a:ea typeface="Titillium Light" charset="0"/>
              <a:cs typeface="Titillium Light" charset="0"/>
            </a:endParaRPr>
          </a:p>
        </p:txBody>
      </p:sp>
    </p:spTree>
    <p:extLst>
      <p:ext uri="{BB962C8B-B14F-4D97-AF65-F5344CB8AC3E}">
        <p14:creationId xmlns:p14="http://schemas.microsoft.com/office/powerpoint/2010/main" val="39357300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pieren 5"/>
          <p:cNvGrpSpPr/>
          <p:nvPr/>
        </p:nvGrpSpPr>
        <p:grpSpPr>
          <a:xfrm>
            <a:off x="3184628" y="2267497"/>
            <a:ext cx="5868986" cy="1846659"/>
            <a:chOff x="2482102" y="1520368"/>
            <a:chExt cx="5868986" cy="1846659"/>
          </a:xfrm>
        </p:grpSpPr>
        <p:sp>
          <p:nvSpPr>
            <p:cNvPr id="4" name="TextBox 5"/>
            <p:cNvSpPr txBox="1"/>
            <p:nvPr/>
          </p:nvSpPr>
          <p:spPr>
            <a:xfrm>
              <a:off x="2482102" y="1520368"/>
              <a:ext cx="5868986" cy="1846659"/>
            </a:xfrm>
            <a:prstGeom prst="rect">
              <a:avLst/>
            </a:prstGeom>
            <a:noFill/>
          </p:spPr>
          <p:txBody>
            <a:bodyPr wrap="square" lIns="0" tIns="0" rIns="91440" bIns="0" rtlCol="0">
              <a:spAutoFit/>
            </a:bodyPr>
            <a:lstStyle/>
            <a:p>
              <a:pPr algn="ctr">
                <a:lnSpc>
                  <a:spcPct val="150000"/>
                </a:lnSpc>
              </a:pPr>
              <a:r>
                <a:rPr lang="en-US" sz="2800" dirty="0" err="1" smtClean="0">
                  <a:latin typeface="Titillium Light"/>
                  <a:ea typeface="Titillium" charset="0"/>
                  <a:cs typeface="Titillium" charset="0"/>
                </a:rPr>
                <a:t>Vielen</a:t>
              </a:r>
              <a:r>
                <a:rPr lang="en-US" sz="2800" dirty="0" smtClean="0">
                  <a:latin typeface="Titillium Light"/>
                  <a:ea typeface="Titillium" charset="0"/>
                  <a:cs typeface="Titillium" charset="0"/>
                </a:rPr>
                <a:t> Dank für </a:t>
              </a:r>
              <a:r>
                <a:rPr lang="en-US" sz="2800" dirty="0" err="1" smtClean="0">
                  <a:latin typeface="Titillium Light"/>
                  <a:ea typeface="Titillium" charset="0"/>
                  <a:cs typeface="Titillium" charset="0"/>
                </a:rPr>
                <a:t>eure</a:t>
              </a:r>
              <a:r>
                <a:rPr lang="en-US" sz="2800" dirty="0" smtClean="0">
                  <a:latin typeface="Titillium Light"/>
                  <a:ea typeface="Titillium" charset="0"/>
                  <a:cs typeface="Titillium" charset="0"/>
                </a:rPr>
                <a:t> </a:t>
              </a:r>
              <a:r>
                <a:rPr lang="en-US" sz="2800" dirty="0" err="1" smtClean="0">
                  <a:latin typeface="Titillium Light"/>
                  <a:ea typeface="Titillium" charset="0"/>
                  <a:cs typeface="Titillium" charset="0"/>
                </a:rPr>
                <a:t>Aufmerksamkeit</a:t>
              </a:r>
              <a:endParaRPr lang="en-US" sz="2800" dirty="0" smtClean="0">
                <a:latin typeface="Titillium Light"/>
                <a:ea typeface="Titillium" charset="0"/>
                <a:cs typeface="Titillium" charset="0"/>
              </a:endParaRPr>
            </a:p>
            <a:p>
              <a:pPr>
                <a:lnSpc>
                  <a:spcPct val="150000"/>
                </a:lnSpc>
              </a:pPr>
              <a:endParaRPr lang="en-US" sz="2400" dirty="0" smtClean="0">
                <a:latin typeface="Titillium" charset="0"/>
                <a:ea typeface="Titillium" charset="0"/>
                <a:cs typeface="Titillium" charset="0"/>
              </a:endParaRPr>
            </a:p>
          </p:txBody>
        </p:sp>
        <p:pic>
          <p:nvPicPr>
            <p:cNvPr id="5" name="Bild 2"/>
            <p:cNvPicPr>
              <a:picLocks noChangeAspect="1"/>
            </p:cNvPicPr>
            <p:nvPr/>
          </p:nvPicPr>
          <p:blipFill>
            <a:blip r:embed="rId2" r:link="rId3" cstate="print">
              <a:extLst>
                <a:ext uri="{28A0092B-C50C-407E-A947-70E740481C1C}">
                  <a14:useLocalDpi xmlns:a14="http://schemas.microsoft.com/office/drawing/2010/main" val="0"/>
                </a:ext>
              </a:extLst>
            </a:blip>
            <a:stretch>
              <a:fillRect/>
            </a:stretch>
          </p:blipFill>
          <p:spPr>
            <a:xfrm>
              <a:off x="4087143" y="3078992"/>
              <a:ext cx="2457907" cy="288035"/>
            </a:xfrm>
            <a:prstGeom prst="rect">
              <a:avLst/>
            </a:prstGeom>
          </p:spPr>
        </p:pic>
      </p:grpSp>
    </p:spTree>
    <p:extLst>
      <p:ext uri="{BB962C8B-B14F-4D97-AF65-F5344CB8AC3E}">
        <p14:creationId xmlns:p14="http://schemas.microsoft.com/office/powerpoint/2010/main" val="3339762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0885" y="2571419"/>
            <a:ext cx="3130109"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Ausgangslage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Internetseite</a:t>
            </a:r>
            <a:r>
              <a:rPr lang="en-US" sz="2800" dirty="0" smtClean="0">
                <a:solidFill>
                  <a:srgbClr val="DFD800"/>
                </a:solidFill>
                <a:ea typeface="Titillium Light" charset="0"/>
                <a:cs typeface="Titillium Light" charset="0"/>
              </a:rPr>
              <a:t> der DSS </a:t>
            </a:r>
            <a:endParaRPr lang="en-US" sz="2800" dirty="0">
              <a:solidFill>
                <a:srgbClr val="DFD800"/>
              </a:solidFill>
              <a:ea typeface="Titillium Light" charset="0"/>
              <a:cs typeface="Titillium Light" charset="0"/>
            </a:endParaRPr>
          </a:p>
        </p:txBody>
      </p:sp>
      <p:sp>
        <p:nvSpPr>
          <p:cNvPr id="19" name="Textfeld 18"/>
          <p:cNvSpPr txBox="1"/>
          <p:nvPr/>
        </p:nvSpPr>
        <p:spPr>
          <a:xfrm>
            <a:off x="4882429" y="1425858"/>
            <a:ext cx="7150244" cy="3930050"/>
          </a:xfrm>
          <a:prstGeom prst="rect">
            <a:avLst/>
          </a:prstGeom>
          <a:noFill/>
        </p:spPr>
        <p:txBody>
          <a:bodyPr wrap="square" lIns="0" tIns="0" rIns="0" bIns="0" rtlCol="0">
            <a:spAutoFit/>
          </a:bodyPr>
          <a:lstStyle/>
          <a:p>
            <a:pPr>
              <a:lnSpc>
                <a:spcPct val="114000"/>
              </a:lnSpc>
              <a:tabLst>
                <a:tab pos="363538" algn="l"/>
              </a:tabLst>
            </a:pPr>
            <a:r>
              <a:rPr lang="de-CH" sz="1600" b="1" dirty="0">
                <a:solidFill>
                  <a:srgbClr val="DFD800"/>
                </a:solidFill>
                <a:ea typeface="Titillium Light" charset="0"/>
                <a:cs typeface="Titillium Light" charset="0"/>
              </a:rPr>
              <a:t>Und, «je nach Unternehmen»:</a:t>
            </a:r>
          </a:p>
          <a:p>
            <a:pPr>
              <a:lnSpc>
                <a:spcPct val="114000"/>
              </a:lnSpc>
              <a:tabLst>
                <a:tab pos="363538" algn="l"/>
              </a:tabLst>
            </a:pPr>
            <a:endParaRPr lang="de-CH" sz="1600" dirty="0">
              <a:ea typeface="Titillium Light" charset="0"/>
              <a:cs typeface="Titillium Light" charset="0"/>
            </a:endParaRPr>
          </a:p>
          <a:p>
            <a:pPr marL="361950" indent="-361950">
              <a:lnSpc>
                <a:spcPct val="114000"/>
              </a:lnSpc>
              <a:buAutoNum type="arabicPeriod" startAt="10"/>
            </a:pPr>
            <a:r>
              <a:rPr lang="de-CH" sz="1600" dirty="0">
                <a:ea typeface="Titillium Light" charset="0"/>
                <a:cs typeface="Titillium Light" charset="0"/>
              </a:rPr>
              <a:t>Meldung von Datenschutzverletzungen (Art. 33 und 34 DSGVO</a:t>
            </a:r>
            <a:r>
              <a:rPr lang="de-CH" sz="1600" dirty="0" smtClean="0">
                <a:ea typeface="Titillium Light" charset="0"/>
                <a:cs typeface="Titillium Light" charset="0"/>
              </a:rPr>
              <a:t>)</a:t>
            </a:r>
          </a:p>
          <a:p>
            <a:pPr marL="361950" indent="-361950">
              <a:lnSpc>
                <a:spcPct val="114000"/>
              </a:lnSpc>
              <a:buAutoNum type="arabicPeriod" startAt="10"/>
            </a:pPr>
            <a:endParaRPr lang="de-CH" sz="1600" dirty="0">
              <a:ea typeface="Titillium Light" charset="0"/>
              <a:cs typeface="Titillium Light" charset="0"/>
            </a:endParaRPr>
          </a:p>
          <a:p>
            <a:pPr marL="361950" indent="-361950">
              <a:lnSpc>
                <a:spcPct val="114000"/>
              </a:lnSpc>
              <a:buAutoNum type="arabicPeriod" startAt="11"/>
            </a:pPr>
            <a:r>
              <a:rPr lang="de-CH" sz="1600" dirty="0">
                <a:ea typeface="Titillium Light" charset="0"/>
                <a:cs typeface="Titillium Light" charset="0"/>
              </a:rPr>
              <a:t>Internationaler Datentransfer (Art. 44 ff. DSGVO</a:t>
            </a:r>
            <a:r>
              <a:rPr lang="de-CH" sz="1600" dirty="0" smtClean="0">
                <a:ea typeface="Titillium Light" charset="0"/>
                <a:cs typeface="Titillium Light" charset="0"/>
              </a:rPr>
              <a:t>)</a:t>
            </a:r>
          </a:p>
          <a:p>
            <a:pPr marL="361950" indent="-361950">
              <a:lnSpc>
                <a:spcPct val="114000"/>
              </a:lnSpc>
              <a:buAutoNum type="arabicPeriod" startAt="11"/>
            </a:pPr>
            <a:endParaRPr lang="de-CH" sz="1600" dirty="0">
              <a:ea typeface="Titillium Light" charset="0"/>
              <a:cs typeface="Titillium Light" charset="0"/>
            </a:endParaRPr>
          </a:p>
          <a:p>
            <a:pPr marL="361950" indent="-361950">
              <a:lnSpc>
                <a:spcPct val="114000"/>
              </a:lnSpc>
              <a:buAutoNum type="arabicPeriod" startAt="11"/>
            </a:pPr>
            <a:r>
              <a:rPr lang="de-CH" sz="1600" dirty="0">
                <a:ea typeface="Titillium Light" charset="0"/>
                <a:cs typeface="Titillium Light" charset="0"/>
              </a:rPr>
              <a:t>Gemeinsame Verantwortlichkeit (Art. 26 DSGVO</a:t>
            </a:r>
            <a:r>
              <a:rPr lang="de-CH" sz="1600" dirty="0" smtClean="0">
                <a:ea typeface="Titillium Light" charset="0"/>
                <a:cs typeface="Titillium Light" charset="0"/>
              </a:rPr>
              <a:t>)</a:t>
            </a:r>
          </a:p>
          <a:p>
            <a:pPr marL="361950" indent="-361950">
              <a:lnSpc>
                <a:spcPct val="114000"/>
              </a:lnSpc>
              <a:buAutoNum type="arabicPeriod" startAt="11"/>
            </a:pPr>
            <a:endParaRPr lang="de-CH" sz="1600" dirty="0">
              <a:ea typeface="Titillium Light" charset="0"/>
              <a:cs typeface="Titillium Light" charset="0"/>
            </a:endParaRPr>
          </a:p>
          <a:p>
            <a:pPr marL="361950" indent="-361950">
              <a:lnSpc>
                <a:spcPct val="114000"/>
              </a:lnSpc>
              <a:buAutoNum type="arabicPeriod" startAt="11"/>
            </a:pPr>
            <a:r>
              <a:rPr lang="de-CH" sz="1600" dirty="0" smtClean="0">
                <a:ea typeface="Titillium Light" charset="0"/>
                <a:cs typeface="Titillium Light" charset="0"/>
              </a:rPr>
              <a:t>Beschäftigtendatenschutz</a:t>
            </a:r>
          </a:p>
          <a:p>
            <a:pPr marL="361950" indent="-361950">
              <a:lnSpc>
                <a:spcPct val="114000"/>
              </a:lnSpc>
              <a:buAutoNum type="arabicPeriod" startAt="11"/>
            </a:pPr>
            <a:endParaRPr lang="de-CH" sz="1600" dirty="0">
              <a:ea typeface="Titillium Light" charset="0"/>
              <a:cs typeface="Titillium Light" charset="0"/>
            </a:endParaRPr>
          </a:p>
          <a:p>
            <a:pPr marL="361950" indent="-361950">
              <a:lnSpc>
                <a:spcPct val="114000"/>
              </a:lnSpc>
              <a:buAutoNum type="arabicPeriod" startAt="11"/>
            </a:pPr>
            <a:r>
              <a:rPr lang="de-CH" sz="1600" dirty="0" smtClean="0">
                <a:ea typeface="Titillium Light" charset="0"/>
                <a:cs typeface="Titillium Light" charset="0"/>
              </a:rPr>
              <a:t>Videoüberwachung</a:t>
            </a:r>
          </a:p>
          <a:p>
            <a:pPr marL="361950" indent="-361950">
              <a:lnSpc>
                <a:spcPct val="114000"/>
              </a:lnSpc>
              <a:buAutoNum type="arabicPeriod" startAt="11"/>
            </a:pPr>
            <a:endParaRPr lang="de-CH" sz="1600" dirty="0">
              <a:ea typeface="Titillium Light" charset="0"/>
              <a:cs typeface="Titillium Light" charset="0"/>
            </a:endParaRPr>
          </a:p>
          <a:p>
            <a:pPr marL="361950" indent="-361950">
              <a:lnSpc>
                <a:spcPct val="114000"/>
              </a:lnSpc>
              <a:buAutoNum type="arabicPeriod" startAt="11"/>
            </a:pPr>
            <a:r>
              <a:rPr lang="de-CH" sz="1600" dirty="0" smtClean="0">
                <a:ea typeface="Titillium Light" charset="0"/>
                <a:cs typeface="Titillium Light" charset="0"/>
              </a:rPr>
              <a:t>Direktwerbung</a:t>
            </a:r>
          </a:p>
          <a:p>
            <a:pPr>
              <a:lnSpc>
                <a:spcPct val="114000"/>
              </a:lnSpc>
              <a:tabLst>
                <a:tab pos="363538" algn="l"/>
              </a:tabLst>
            </a:pPr>
            <a:endParaRPr lang="de-CH" sz="1600" dirty="0">
              <a:ea typeface="Titillium Light" charset="0"/>
              <a:cs typeface="Titillium Light" charset="0"/>
            </a:endParaRPr>
          </a:p>
        </p:txBody>
      </p:sp>
    </p:spTree>
    <p:extLst>
      <p:ext uri="{BB962C8B-B14F-4D97-AF65-F5344CB8AC3E}">
        <p14:creationId xmlns:p14="http://schemas.microsoft.com/office/powerpoint/2010/main" val="3848749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0887" y="2569202"/>
            <a:ext cx="3130109"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Ausgangslage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heute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zusätzliche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Schritte</a:t>
            </a:r>
            <a:r>
              <a:rPr lang="en-US" sz="2800" dirty="0" smtClean="0">
                <a:solidFill>
                  <a:srgbClr val="DFD800"/>
                </a:solidFill>
                <a:ea typeface="Titillium Light" charset="0"/>
                <a:cs typeface="Titillium Light" charset="0"/>
              </a:rPr>
              <a:t> </a:t>
            </a:r>
            <a:endParaRPr lang="en-US" sz="2800" dirty="0">
              <a:solidFill>
                <a:srgbClr val="DFD800"/>
              </a:solidFill>
              <a:ea typeface="Titillium Light" charset="0"/>
              <a:cs typeface="Titillium Light" charset="0"/>
            </a:endParaRPr>
          </a:p>
        </p:txBody>
      </p:sp>
      <p:sp>
        <p:nvSpPr>
          <p:cNvPr id="19" name="Textfeld 18"/>
          <p:cNvSpPr txBox="1"/>
          <p:nvPr/>
        </p:nvSpPr>
        <p:spPr>
          <a:xfrm>
            <a:off x="4882429" y="1425858"/>
            <a:ext cx="7150244" cy="4491486"/>
          </a:xfrm>
          <a:prstGeom prst="rect">
            <a:avLst/>
          </a:prstGeom>
          <a:noFill/>
        </p:spPr>
        <p:txBody>
          <a:bodyPr wrap="square" lIns="0" tIns="0" rIns="0" bIns="0" rtlCol="0">
            <a:spAutoFit/>
          </a:bodyPr>
          <a:lstStyle/>
          <a:p>
            <a:pPr marL="354013" indent="-354013">
              <a:lnSpc>
                <a:spcPct val="114000"/>
              </a:lnSpc>
              <a:buFont typeface="Arial" panose="020B0604020202020204" pitchFamily="34" charset="0"/>
              <a:buChar char="•"/>
            </a:pPr>
            <a:endParaRPr lang="de-CH" sz="1600" dirty="0" smtClean="0">
              <a:ea typeface="Titillium Light" charset="0"/>
              <a:cs typeface="Titillium Light" charset="0"/>
            </a:endParaRPr>
          </a:p>
          <a:p>
            <a:pPr marL="354013" indent="-354013">
              <a:lnSpc>
                <a:spcPct val="114000"/>
              </a:lnSpc>
              <a:buFont typeface="Arial" panose="020B0604020202020204" pitchFamily="34" charset="0"/>
              <a:buChar char="•"/>
            </a:pPr>
            <a:r>
              <a:rPr lang="de-CH" sz="1600" dirty="0">
                <a:ea typeface="Titillium Light" charset="0"/>
                <a:cs typeface="Titillium Light" charset="0"/>
              </a:rPr>
              <a:t>Gemeinsame Verantwortlichkeit (Art. 26 DSGVO</a:t>
            </a:r>
            <a:r>
              <a:rPr lang="de-CH" sz="1600" dirty="0" smtClean="0">
                <a:ea typeface="Titillium Light" charset="0"/>
                <a:cs typeface="Titillium Light" charset="0"/>
              </a:rPr>
              <a:t>)</a:t>
            </a:r>
          </a:p>
          <a:p>
            <a:pPr marL="354013" indent="-354013" algn="ctr">
              <a:lnSpc>
                <a:spcPct val="114000"/>
              </a:lnSpc>
            </a:pPr>
            <a:endParaRPr lang="de-CH" sz="1600" dirty="0" smtClean="0">
              <a:ea typeface="Titillium Light" charset="0"/>
              <a:cs typeface="Titillium Light" charset="0"/>
            </a:endParaRPr>
          </a:p>
          <a:p>
            <a:pPr marL="354013" indent="-354013">
              <a:lnSpc>
                <a:spcPct val="114000"/>
              </a:lnSpc>
              <a:buFont typeface="Arial" panose="020B0604020202020204" pitchFamily="34" charset="0"/>
              <a:buChar char="•"/>
            </a:pPr>
            <a:r>
              <a:rPr lang="de-CH" sz="1600" dirty="0" smtClean="0">
                <a:ea typeface="Titillium Light" charset="0"/>
                <a:cs typeface="Titillium Light" charset="0"/>
              </a:rPr>
              <a:t>Datenschutz </a:t>
            </a:r>
            <a:r>
              <a:rPr lang="de-CH" sz="1600" dirty="0">
                <a:ea typeface="Titillium Light" charset="0"/>
                <a:cs typeface="Titillium Light" charset="0"/>
              </a:rPr>
              <a:t>durch Technikgestaltung und durch datenschutzfreundliche </a:t>
            </a:r>
            <a:r>
              <a:rPr lang="de-CH" sz="1600" dirty="0" smtClean="0">
                <a:ea typeface="Titillium Light" charset="0"/>
                <a:cs typeface="Titillium Light" charset="0"/>
              </a:rPr>
              <a:t>Voreinstellungen  (</a:t>
            </a:r>
            <a:r>
              <a:rPr lang="de-CH" sz="1600" dirty="0">
                <a:ea typeface="Titillium Light" charset="0"/>
                <a:cs typeface="Titillium Light" charset="0"/>
              </a:rPr>
              <a:t>Art. 25 DSGVO)</a:t>
            </a:r>
          </a:p>
          <a:p>
            <a:pPr marL="354013" indent="-354013">
              <a:lnSpc>
                <a:spcPct val="114000"/>
              </a:lnSpc>
            </a:pPr>
            <a:endParaRPr lang="de-CH" sz="1600" dirty="0">
              <a:ea typeface="Titillium Light" charset="0"/>
              <a:cs typeface="Titillium Light" charset="0"/>
            </a:endParaRPr>
          </a:p>
          <a:p>
            <a:pPr marL="354013" indent="-354013">
              <a:lnSpc>
                <a:spcPct val="114000"/>
              </a:lnSpc>
              <a:buFont typeface="Arial" panose="020B0604020202020204" pitchFamily="34" charset="0"/>
              <a:buChar char="•"/>
            </a:pPr>
            <a:r>
              <a:rPr lang="de-CH" sz="1600" dirty="0" smtClean="0">
                <a:ea typeface="Titillium Light" charset="0"/>
                <a:cs typeface="Titillium Light" charset="0"/>
              </a:rPr>
              <a:t>Datensicherheit</a:t>
            </a:r>
          </a:p>
          <a:p>
            <a:pPr marL="354013" indent="-354013">
              <a:lnSpc>
                <a:spcPct val="114000"/>
              </a:lnSpc>
              <a:buFont typeface="Arial" panose="020B0604020202020204" pitchFamily="34" charset="0"/>
              <a:buChar char="•"/>
            </a:pPr>
            <a:endParaRPr lang="de-CH" sz="1600" dirty="0" smtClean="0">
              <a:ea typeface="Titillium Light" charset="0"/>
              <a:cs typeface="Titillium Light" charset="0"/>
            </a:endParaRPr>
          </a:p>
          <a:p>
            <a:pPr marL="354013" indent="-354013">
              <a:lnSpc>
                <a:spcPct val="114000"/>
              </a:lnSpc>
              <a:buFont typeface="Arial" panose="020B0604020202020204" pitchFamily="34" charset="0"/>
              <a:buChar char="•"/>
            </a:pPr>
            <a:r>
              <a:rPr lang="de-CH" sz="1600" dirty="0" smtClean="0">
                <a:ea typeface="Titillium Light" charset="0"/>
                <a:cs typeface="Titillium Light" charset="0"/>
              </a:rPr>
              <a:t>Meldung </a:t>
            </a:r>
            <a:r>
              <a:rPr lang="de-CH" sz="1600" dirty="0">
                <a:ea typeface="Titillium Light" charset="0"/>
                <a:cs typeface="Titillium Light" charset="0"/>
              </a:rPr>
              <a:t>von Datenschutzverletzungen (Art. 33 und 34 DSGVO</a:t>
            </a:r>
            <a:r>
              <a:rPr lang="de-CH" sz="1600" dirty="0" smtClean="0">
                <a:ea typeface="Titillium Light" charset="0"/>
                <a:cs typeface="Titillium Light" charset="0"/>
              </a:rPr>
              <a:t>)</a:t>
            </a:r>
          </a:p>
          <a:p>
            <a:pPr marL="354013" indent="-354013">
              <a:lnSpc>
                <a:spcPct val="114000"/>
              </a:lnSpc>
              <a:buFont typeface="Arial" panose="020B0604020202020204" pitchFamily="34" charset="0"/>
              <a:buChar char="•"/>
            </a:pPr>
            <a:endParaRPr lang="de-CH" sz="1600" dirty="0">
              <a:ea typeface="Titillium Light" charset="0"/>
              <a:cs typeface="Titillium Light" charset="0"/>
            </a:endParaRPr>
          </a:p>
          <a:p>
            <a:pPr marL="354013" indent="-354013">
              <a:lnSpc>
                <a:spcPct val="114000"/>
              </a:lnSpc>
              <a:buFont typeface="Arial" panose="020B0604020202020204" pitchFamily="34" charset="0"/>
              <a:buChar char="•"/>
            </a:pPr>
            <a:r>
              <a:rPr lang="de-CH" sz="1600" dirty="0">
                <a:ea typeface="Titillium Light" charset="0"/>
                <a:cs typeface="Titillium Light" charset="0"/>
              </a:rPr>
              <a:t>Datenschutz-Folgenabschätzung (Art. 35 DSGVO) </a:t>
            </a:r>
          </a:p>
          <a:p>
            <a:pPr marL="285750" indent="-285750">
              <a:lnSpc>
                <a:spcPct val="114000"/>
              </a:lnSpc>
              <a:buFont typeface="Arial" panose="020B0604020202020204" pitchFamily="34" charset="0"/>
              <a:buChar char="•"/>
            </a:pPr>
            <a:endParaRPr lang="de-CH" sz="1600" dirty="0" smtClean="0">
              <a:ea typeface="Titillium Light" charset="0"/>
              <a:cs typeface="Titillium Light" charset="0"/>
            </a:endParaRPr>
          </a:p>
          <a:p>
            <a:pPr>
              <a:lnSpc>
                <a:spcPct val="114000"/>
              </a:lnSpc>
            </a:pPr>
            <a:endParaRPr lang="de-CH" sz="1600" dirty="0">
              <a:ea typeface="Titillium Light" charset="0"/>
              <a:cs typeface="Titillium Light" charset="0"/>
            </a:endParaRPr>
          </a:p>
          <a:p>
            <a:pPr>
              <a:lnSpc>
                <a:spcPct val="114000"/>
              </a:lnSpc>
            </a:pPr>
            <a:endParaRPr lang="de-CH" sz="1600" dirty="0">
              <a:ea typeface="Titillium Light" charset="0"/>
              <a:cs typeface="Titillium Light" charset="0"/>
            </a:endParaRPr>
          </a:p>
          <a:p>
            <a:pPr>
              <a:lnSpc>
                <a:spcPct val="114000"/>
              </a:lnSpc>
              <a:tabLst>
                <a:tab pos="363538" algn="l"/>
              </a:tabLst>
            </a:pPr>
            <a:endParaRPr lang="de-CH" sz="1600" dirty="0" smtClean="0">
              <a:ea typeface="Titillium Light" charset="0"/>
              <a:cs typeface="Titillium Light" charset="0"/>
            </a:endParaRPr>
          </a:p>
          <a:p>
            <a:pPr>
              <a:lnSpc>
                <a:spcPct val="114000"/>
              </a:lnSpc>
              <a:tabLst>
                <a:tab pos="363538" algn="l"/>
              </a:tabLst>
            </a:pPr>
            <a:endParaRPr lang="de-CH" sz="1600" dirty="0">
              <a:ea typeface="Titillium Light" charset="0"/>
              <a:cs typeface="Titillium Light" charset="0"/>
            </a:endParaRPr>
          </a:p>
        </p:txBody>
      </p:sp>
    </p:spTree>
    <p:extLst>
      <p:ext uri="{BB962C8B-B14F-4D97-AF65-F5344CB8AC3E}">
        <p14:creationId xmlns:p14="http://schemas.microsoft.com/office/powerpoint/2010/main" val="334023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4094724" y="3337580"/>
            <a:ext cx="4725461" cy="523220"/>
          </a:xfrm>
          <a:prstGeom prst="rect">
            <a:avLst/>
          </a:prstGeom>
        </p:spPr>
        <p:txBody>
          <a:bodyPr wrap="none">
            <a:spAutoFit/>
          </a:bodyPr>
          <a:lstStyle/>
          <a:p>
            <a:pPr>
              <a:lnSpc>
                <a:spcPct val="100000"/>
              </a:lnSpc>
            </a:pPr>
            <a:r>
              <a:rPr lang="en-US" sz="2800" b="1" dirty="0" err="1" smtClean="0">
                <a:solidFill>
                  <a:srgbClr val="DFD800"/>
                </a:solidFill>
                <a:latin typeface="+mj-lt"/>
                <a:ea typeface="Titillium Light" charset="0"/>
                <a:cs typeface="Titillium Light" charset="0"/>
              </a:rPr>
              <a:t>Gemeinsame</a:t>
            </a:r>
            <a:r>
              <a:rPr lang="en-US" sz="2800" b="1" dirty="0" smtClean="0">
                <a:solidFill>
                  <a:srgbClr val="DFD800"/>
                </a:solidFill>
                <a:latin typeface="+mj-lt"/>
                <a:ea typeface="Titillium Light" charset="0"/>
                <a:cs typeface="Titillium Light" charset="0"/>
              </a:rPr>
              <a:t> </a:t>
            </a:r>
            <a:r>
              <a:rPr lang="en-US" sz="2800" b="1" dirty="0" err="1" smtClean="0">
                <a:solidFill>
                  <a:srgbClr val="DFD800"/>
                </a:solidFill>
                <a:latin typeface="+mj-lt"/>
                <a:ea typeface="Titillium Light" charset="0"/>
                <a:cs typeface="Titillium Light" charset="0"/>
              </a:rPr>
              <a:t>Verantwortlichkeit</a:t>
            </a:r>
            <a:endParaRPr lang="en-US" sz="2800" b="1" dirty="0">
              <a:solidFill>
                <a:srgbClr val="DFD800"/>
              </a:solidFill>
              <a:latin typeface="+mj-lt"/>
              <a:ea typeface="Titillium Light" charset="0"/>
              <a:cs typeface="Titillium Light" charset="0"/>
            </a:endParaRPr>
          </a:p>
        </p:txBody>
      </p:sp>
    </p:spTree>
    <p:extLst>
      <p:ext uri="{BB962C8B-B14F-4D97-AF65-F5344CB8AC3E}">
        <p14:creationId xmlns:p14="http://schemas.microsoft.com/office/powerpoint/2010/main" val="40663753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2568211"/>
            <a:ext cx="3711238" cy="861774"/>
          </a:xfrm>
          <a:prstGeom prst="rect">
            <a:avLst/>
          </a:prstGeom>
          <a:noFill/>
        </p:spPr>
        <p:txBody>
          <a:bodyPr wrap="square" lIns="0" tIns="0" rIns="0" bIns="0" rtlCol="0">
            <a:spAutoFit/>
          </a:bodyPr>
          <a:lstStyle/>
          <a:p>
            <a:pPr>
              <a:lnSpc>
                <a:spcPct val="100000"/>
              </a:lnSpc>
            </a:pPr>
            <a:r>
              <a:rPr lang="en-US" sz="2800" dirty="0" err="1" smtClean="0">
                <a:solidFill>
                  <a:srgbClr val="DFD800"/>
                </a:solidFill>
                <a:ea typeface="Titillium Light" charset="0"/>
                <a:cs typeface="Titillium Light" charset="0"/>
              </a:rPr>
              <a:t>Gemeinsame</a:t>
            </a:r>
            <a:r>
              <a:rPr lang="en-US" sz="2800" dirty="0" smtClean="0">
                <a:solidFill>
                  <a:srgbClr val="DFD800"/>
                </a:solidFill>
                <a:ea typeface="Titillium Light" charset="0"/>
                <a:cs typeface="Titillium Light" charset="0"/>
              </a:rPr>
              <a:t> </a:t>
            </a:r>
            <a:r>
              <a:rPr lang="en-US" sz="2800" dirty="0" err="1" smtClean="0">
                <a:solidFill>
                  <a:srgbClr val="DFD800"/>
                </a:solidFill>
                <a:ea typeface="Titillium Light" charset="0"/>
                <a:cs typeface="Titillium Light" charset="0"/>
              </a:rPr>
              <a:t>Verantwortlichkeit</a:t>
            </a:r>
            <a:endParaRPr lang="en-US" sz="2800" dirty="0">
              <a:solidFill>
                <a:srgbClr val="DFD800"/>
              </a:solidFill>
              <a:ea typeface="Titillium Light" charset="0"/>
              <a:cs typeface="Titillium Light" charset="0"/>
            </a:endParaRPr>
          </a:p>
        </p:txBody>
      </p:sp>
      <p:sp>
        <p:nvSpPr>
          <p:cNvPr id="3" name="Rechteck 2"/>
          <p:cNvSpPr/>
          <p:nvPr/>
        </p:nvSpPr>
        <p:spPr>
          <a:xfrm>
            <a:off x="4872038" y="1412875"/>
            <a:ext cx="7172478" cy="5047536"/>
          </a:xfrm>
          <a:prstGeom prst="rect">
            <a:avLst/>
          </a:prstGeom>
        </p:spPr>
        <p:txBody>
          <a:bodyPr wrap="square">
            <a:spAutoFit/>
          </a:bodyPr>
          <a:lstStyle/>
          <a:p>
            <a:pPr algn="just"/>
            <a:r>
              <a:rPr lang="de-CH" sz="1600" dirty="0"/>
              <a:t>«In besonderen Situationen kann es sein, dass es gleichzeitig zwei (oder mehrere) Verantwortliche für ein und dieselbe Datenverarbeitung gibt. In solch einem Fall arbeiten diese dazu bewusst zusammen und entscheiden gemeinsam über die Zwecke und wesentlichen Mittel …. Dabei muss die … Verantwortlichkeit aber nicht unbedingt gleichwertig oder in gleichem Ausmass sein, oder in denselben Phasen der Datenverarbeitung stattfinden. Eine gemeinsame Verantwortung ist daher oft schwierig und immer nur im Einzelfall zu bestimmen.» </a:t>
            </a:r>
            <a:endParaRPr lang="de-CH" sz="1600" dirty="0" smtClean="0"/>
          </a:p>
          <a:p>
            <a:pPr algn="just"/>
            <a:endParaRPr lang="de-CH" sz="1600" dirty="0"/>
          </a:p>
          <a:p>
            <a:pPr algn="just"/>
            <a:r>
              <a:rPr lang="de-CH" sz="1600" dirty="0" smtClean="0"/>
              <a:t>Beispiele laut DSS:</a:t>
            </a:r>
          </a:p>
          <a:p>
            <a:pPr algn="just"/>
            <a:endParaRPr lang="de-CH" sz="1600" dirty="0"/>
          </a:p>
          <a:p>
            <a:pPr marL="354013" indent="-354013" algn="just">
              <a:buFont typeface="Arial" panose="020B0604020202020204" pitchFamily="34" charset="0"/>
              <a:buChar char="•"/>
            </a:pPr>
            <a:r>
              <a:rPr lang="de-CH" sz="1600" dirty="0" smtClean="0"/>
              <a:t>Gezielte Zusammenarbeit (bei Wettbewerb)</a:t>
            </a:r>
          </a:p>
          <a:p>
            <a:pPr marL="354013" indent="-354013" algn="just">
              <a:buFont typeface="Arial" panose="020B0604020202020204" pitchFamily="34" charset="0"/>
              <a:buChar char="•"/>
            </a:pPr>
            <a:r>
              <a:rPr lang="de-CH" sz="1600" dirty="0" smtClean="0"/>
              <a:t>Facebook </a:t>
            </a:r>
            <a:r>
              <a:rPr lang="de-CH" sz="1600" dirty="0" err="1" smtClean="0"/>
              <a:t>Fanpage</a:t>
            </a:r>
            <a:endParaRPr lang="de-CH" sz="1600" dirty="0" smtClean="0"/>
          </a:p>
          <a:p>
            <a:pPr marL="354013" indent="-354013" algn="just">
              <a:buFont typeface="Arial" panose="020B0604020202020204" pitchFamily="34" charset="0"/>
              <a:buChar char="•"/>
            </a:pPr>
            <a:r>
              <a:rPr lang="de-CH" sz="1600" dirty="0" err="1" smtClean="0"/>
              <a:t>Social</a:t>
            </a:r>
            <a:r>
              <a:rPr lang="de-CH" sz="1600" dirty="0" smtClean="0"/>
              <a:t> </a:t>
            </a:r>
            <a:r>
              <a:rPr lang="de-CH" sz="1600" dirty="0" err="1" smtClean="0"/>
              <a:t>Plugin</a:t>
            </a:r>
            <a:endParaRPr lang="de-CH" sz="1600" dirty="0" smtClean="0"/>
          </a:p>
          <a:p>
            <a:pPr marL="354013" indent="-354013" algn="just">
              <a:buFont typeface="Wingdings" panose="05000000000000000000" pitchFamily="2" charset="2"/>
              <a:buChar char="Ø"/>
            </a:pPr>
            <a:r>
              <a:rPr lang="de-CH" sz="1600" dirty="0">
                <a:hlinkClick r:id="rId2"/>
              </a:rPr>
              <a:t>https://</a:t>
            </a:r>
            <a:r>
              <a:rPr lang="de-CH" sz="1600" dirty="0" smtClean="0">
                <a:hlinkClick r:id="rId2"/>
              </a:rPr>
              <a:t>www.datenschutzstelle.li/datenschutz/themen-z/verantwortlicher#GemeinsamVerantwortliche</a:t>
            </a:r>
            <a:endParaRPr lang="de-CH" sz="1600" dirty="0" smtClean="0"/>
          </a:p>
          <a:p>
            <a:pPr algn="just"/>
            <a:endParaRPr lang="de-CH" sz="1600" dirty="0"/>
          </a:p>
          <a:p>
            <a:pPr marL="354013" indent="-354013" algn="just">
              <a:buFont typeface="Arial" panose="020B0604020202020204" pitchFamily="34" charset="0"/>
              <a:buChar char="•"/>
            </a:pPr>
            <a:r>
              <a:rPr lang="de-CH" sz="1600" dirty="0" smtClean="0"/>
              <a:t>Anwendungsfall Corona-Hotline</a:t>
            </a:r>
          </a:p>
          <a:p>
            <a:pPr marL="354013" indent="-354013" algn="just">
              <a:buFont typeface="Arial" panose="020B0604020202020204" pitchFamily="34" charset="0"/>
              <a:buChar char="•"/>
            </a:pPr>
            <a:r>
              <a:rPr lang="de-CH" sz="1600" dirty="0" smtClean="0"/>
              <a:t>Anwendungsfall Steuererklärungen</a:t>
            </a:r>
          </a:p>
          <a:p>
            <a:pPr marL="354013" indent="-354013" algn="just">
              <a:buFont typeface="Arial" panose="020B0604020202020204" pitchFamily="34" charset="0"/>
              <a:buChar char="•"/>
            </a:pPr>
            <a:r>
              <a:rPr lang="de-CH" sz="1600" dirty="0" smtClean="0"/>
              <a:t>Anwendungsfall </a:t>
            </a:r>
            <a:r>
              <a:rPr lang="de-CH" sz="1600" dirty="0" smtClean="0"/>
              <a:t>Energieeffizienzgesetz?</a:t>
            </a:r>
            <a:endParaRPr lang="de-CH" dirty="0"/>
          </a:p>
          <a:p>
            <a:endParaRPr lang="de-CH" dirty="0"/>
          </a:p>
        </p:txBody>
      </p:sp>
    </p:spTree>
    <p:extLst>
      <p:ext uri="{BB962C8B-B14F-4D97-AF65-F5344CB8AC3E}">
        <p14:creationId xmlns:p14="http://schemas.microsoft.com/office/powerpoint/2010/main" val="896189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959509" y="2722915"/>
            <a:ext cx="6096000" cy="2029210"/>
          </a:xfrm>
          <a:prstGeom prst="rect">
            <a:avLst/>
          </a:prstGeom>
        </p:spPr>
        <p:txBody>
          <a:bodyPr>
            <a:spAutoFit/>
          </a:bodyPr>
          <a:lstStyle/>
          <a:p>
            <a:pPr algn="ctr">
              <a:lnSpc>
                <a:spcPct val="114000"/>
              </a:lnSpc>
            </a:pPr>
            <a:r>
              <a:rPr lang="de-CH" sz="2800" b="1" dirty="0">
                <a:solidFill>
                  <a:srgbClr val="DFD800"/>
                </a:solidFill>
                <a:latin typeface="+mj-lt"/>
                <a:ea typeface="Titillium Light" charset="0"/>
                <a:cs typeface="Titillium Light" charset="0"/>
              </a:rPr>
              <a:t>Datenschutz durch Technikgestaltung und durch datenschutzfreundliche Voreinstellungen </a:t>
            </a:r>
          </a:p>
          <a:p>
            <a:pPr algn="ctr">
              <a:lnSpc>
                <a:spcPct val="114000"/>
              </a:lnSpc>
            </a:pPr>
            <a:r>
              <a:rPr lang="de-CH" sz="2800" b="1" dirty="0">
                <a:solidFill>
                  <a:srgbClr val="DFD800"/>
                </a:solidFill>
                <a:latin typeface="+mj-lt"/>
                <a:ea typeface="Titillium Light" charset="0"/>
                <a:cs typeface="Titillium Light" charset="0"/>
              </a:rPr>
              <a:t>(Art. 25 DSGVO)</a:t>
            </a:r>
          </a:p>
        </p:txBody>
      </p:sp>
    </p:spTree>
    <p:extLst>
      <p:ext uri="{BB962C8B-B14F-4D97-AF65-F5344CB8AC3E}">
        <p14:creationId xmlns:p14="http://schemas.microsoft.com/office/powerpoint/2010/main" val="1838326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41485" y="1879957"/>
            <a:ext cx="4363558" cy="2456122"/>
          </a:xfrm>
          <a:prstGeom prst="rect">
            <a:avLst/>
          </a:prstGeom>
          <a:noFill/>
        </p:spPr>
        <p:txBody>
          <a:bodyPr wrap="square" lIns="0" tIns="0" rIns="0" bIns="0" rtlCol="0">
            <a:spAutoFit/>
          </a:bodyPr>
          <a:lstStyle/>
          <a:p>
            <a:pPr>
              <a:lnSpc>
                <a:spcPct val="114000"/>
              </a:lnSpc>
            </a:pPr>
            <a:r>
              <a:rPr lang="de-CH" sz="2800" dirty="0">
                <a:solidFill>
                  <a:srgbClr val="DFD800"/>
                </a:solidFill>
                <a:ea typeface="Titillium Light" charset="0"/>
                <a:cs typeface="Titillium Light" charset="0"/>
              </a:rPr>
              <a:t>Datenschutz </a:t>
            </a:r>
            <a:endParaRPr lang="de-CH" sz="2800" dirty="0" smtClean="0">
              <a:solidFill>
                <a:srgbClr val="DFD800"/>
              </a:solidFill>
              <a:ea typeface="Titillium Light" charset="0"/>
              <a:cs typeface="Titillium Light" charset="0"/>
            </a:endParaRPr>
          </a:p>
          <a:p>
            <a:pPr>
              <a:lnSpc>
                <a:spcPct val="114000"/>
              </a:lnSpc>
            </a:pPr>
            <a:r>
              <a:rPr lang="de-CH" sz="2800" dirty="0" smtClean="0">
                <a:solidFill>
                  <a:srgbClr val="DFD800"/>
                </a:solidFill>
                <a:ea typeface="Titillium Light" charset="0"/>
                <a:cs typeface="Titillium Light" charset="0"/>
              </a:rPr>
              <a:t>1</a:t>
            </a:r>
            <a:r>
              <a:rPr lang="de-CH" sz="2800" dirty="0">
                <a:solidFill>
                  <a:srgbClr val="DFD800"/>
                </a:solidFill>
                <a:ea typeface="Titillium Light" charset="0"/>
                <a:cs typeface="Titillium Light" charset="0"/>
              </a:rPr>
              <a:t>. durch Technikgestaltung und </a:t>
            </a:r>
            <a:endParaRPr lang="de-CH" sz="2800" dirty="0" smtClean="0">
              <a:solidFill>
                <a:srgbClr val="DFD800"/>
              </a:solidFill>
              <a:ea typeface="Titillium Light" charset="0"/>
              <a:cs typeface="Titillium Light" charset="0"/>
            </a:endParaRPr>
          </a:p>
          <a:p>
            <a:pPr>
              <a:lnSpc>
                <a:spcPct val="114000"/>
              </a:lnSpc>
            </a:pPr>
            <a:r>
              <a:rPr lang="de-CH" sz="2800" dirty="0" smtClean="0">
                <a:solidFill>
                  <a:srgbClr val="DFD800"/>
                </a:solidFill>
                <a:ea typeface="Titillium Light" charset="0"/>
                <a:cs typeface="Titillium Light" charset="0"/>
              </a:rPr>
              <a:t>2</a:t>
            </a:r>
            <a:r>
              <a:rPr lang="de-CH" sz="2800" dirty="0">
                <a:solidFill>
                  <a:srgbClr val="DFD800"/>
                </a:solidFill>
                <a:ea typeface="Titillium Light" charset="0"/>
                <a:cs typeface="Titillium Light" charset="0"/>
              </a:rPr>
              <a:t>. durch </a:t>
            </a:r>
            <a:r>
              <a:rPr lang="de-CH" sz="2800" dirty="0" smtClean="0">
                <a:solidFill>
                  <a:srgbClr val="DFD800"/>
                </a:solidFill>
                <a:ea typeface="Titillium Light" charset="0"/>
                <a:cs typeface="Titillium Light" charset="0"/>
              </a:rPr>
              <a:t>datenschutz-freundliche </a:t>
            </a:r>
            <a:r>
              <a:rPr lang="de-CH" sz="2800" dirty="0">
                <a:solidFill>
                  <a:srgbClr val="DFD800"/>
                </a:solidFill>
                <a:ea typeface="Titillium Light" charset="0"/>
                <a:cs typeface="Titillium Light" charset="0"/>
              </a:rPr>
              <a:t>Voreinstellungen </a:t>
            </a:r>
          </a:p>
        </p:txBody>
      </p:sp>
      <p:sp>
        <p:nvSpPr>
          <p:cNvPr id="4" name="Textfeld 3"/>
          <p:cNvSpPr txBox="1"/>
          <p:nvPr/>
        </p:nvSpPr>
        <p:spPr>
          <a:xfrm>
            <a:off x="4883209" y="2107111"/>
            <a:ext cx="6937316" cy="3939540"/>
          </a:xfrm>
          <a:prstGeom prst="rect">
            <a:avLst/>
          </a:prstGeom>
          <a:noFill/>
        </p:spPr>
        <p:txBody>
          <a:bodyPr wrap="square" lIns="0" tIns="0" rIns="0" bIns="0" rtlCol="0">
            <a:spAutoFit/>
          </a:bodyPr>
          <a:lstStyle/>
          <a:p>
            <a:endParaRPr lang="de-CH" sz="1600" b="1" dirty="0" smtClean="0"/>
          </a:p>
          <a:p>
            <a:pPr marL="541338" indent="-541338"/>
            <a:r>
              <a:rPr lang="de-CH" sz="1600" dirty="0" smtClean="0"/>
              <a:t>Zu 1.:	Technische </a:t>
            </a:r>
            <a:r>
              <a:rPr lang="de-CH" sz="1600" dirty="0"/>
              <a:t>und organisatorische </a:t>
            </a:r>
            <a:r>
              <a:rPr lang="de-CH" sz="1600" dirty="0" smtClean="0"/>
              <a:t>Massnahmen zum </a:t>
            </a:r>
            <a:r>
              <a:rPr lang="de-CH" sz="1600" dirty="0"/>
              <a:t>frühestmöglichen </a:t>
            </a:r>
            <a:r>
              <a:rPr lang="de-CH" sz="1600" dirty="0" smtClean="0"/>
              <a:t>Zeitpunkt, um die </a:t>
            </a:r>
            <a:r>
              <a:rPr lang="de-CH" sz="1600" dirty="0"/>
              <a:t>Privatsphäre zu schützen und Datenschutzgrundsätze von Beginn an zu garantieren </a:t>
            </a:r>
            <a:r>
              <a:rPr lang="de-CH" sz="1600" dirty="0" smtClean="0"/>
              <a:t>(Bsp. </a:t>
            </a:r>
            <a:r>
              <a:rPr lang="de-CH" sz="1600" dirty="0" err="1" smtClean="0"/>
              <a:t>Pseudonymisierung</a:t>
            </a:r>
            <a:r>
              <a:rPr lang="de-CH" sz="1600" dirty="0" smtClean="0"/>
              <a:t>, Verschlüsselung)</a:t>
            </a:r>
            <a:endParaRPr lang="de-CH" sz="1600" dirty="0"/>
          </a:p>
          <a:p>
            <a:endParaRPr lang="de-CH" sz="1600" dirty="0" smtClean="0"/>
          </a:p>
          <a:p>
            <a:endParaRPr lang="de-CH" sz="1600" dirty="0" smtClean="0"/>
          </a:p>
          <a:p>
            <a:pPr marL="541338" indent="-541338"/>
            <a:r>
              <a:rPr lang="de-CH" sz="1600" dirty="0" smtClean="0"/>
              <a:t>Zu 2.: 	Voreinstellung z.B. </a:t>
            </a:r>
            <a:r>
              <a:rPr lang="de-CH" sz="1600" dirty="0"/>
              <a:t>durch </a:t>
            </a:r>
            <a:r>
              <a:rPr lang="de-CH" sz="1600" dirty="0" smtClean="0"/>
              <a:t>Speicherung nur benötigter Daten, kurze </a:t>
            </a:r>
            <a:r>
              <a:rPr lang="de-CH" sz="1600" dirty="0"/>
              <a:t>Speicherfristen </a:t>
            </a:r>
            <a:r>
              <a:rPr lang="de-CH" sz="1600" dirty="0" smtClean="0"/>
              <a:t>oder begrenzte Zugänglichkeit.</a:t>
            </a:r>
            <a:endParaRPr lang="de-CH" sz="1600" dirty="0"/>
          </a:p>
          <a:p>
            <a:pPr marL="541338" indent="-541338"/>
            <a:endParaRPr lang="de-CH" sz="1600" dirty="0" smtClean="0"/>
          </a:p>
          <a:p>
            <a:pPr marL="541338" indent="-541338"/>
            <a:endParaRPr lang="de-CH" sz="1600" dirty="0"/>
          </a:p>
          <a:p>
            <a:pPr marL="541338" indent="-541338"/>
            <a:endParaRPr lang="de-CH" sz="1600" dirty="0"/>
          </a:p>
          <a:p>
            <a:r>
              <a:rPr lang="de-CH" sz="1600" dirty="0" smtClean="0"/>
              <a:t>«</a:t>
            </a:r>
            <a:r>
              <a:rPr lang="de-CH" sz="1600" dirty="0"/>
              <a:t>In der Praxis bedeutet dies, dass </a:t>
            </a:r>
            <a:r>
              <a:rPr lang="de-CH" sz="1600" b="1" dirty="0"/>
              <a:t>Datensicherheit</a:t>
            </a:r>
            <a:r>
              <a:rPr lang="de-CH" sz="1600" dirty="0"/>
              <a:t>  gemäss Art. 25 DSGVO mittels Technikgestaltung (</a:t>
            </a:r>
            <a:r>
              <a:rPr lang="de-CH" sz="1600" dirty="0" err="1"/>
              <a:t>privacy</a:t>
            </a:r>
            <a:r>
              <a:rPr lang="de-CH" sz="1600" dirty="0"/>
              <a:t> </a:t>
            </a:r>
            <a:r>
              <a:rPr lang="de-CH" sz="1600" dirty="0" err="1"/>
              <a:t>by</a:t>
            </a:r>
            <a:r>
              <a:rPr lang="de-CH" sz="1600" dirty="0"/>
              <a:t> design) und datenschutzfreundlichen Voreinstellungen (</a:t>
            </a:r>
            <a:r>
              <a:rPr lang="de-CH" sz="1600" dirty="0" err="1"/>
              <a:t>privacy</a:t>
            </a:r>
            <a:r>
              <a:rPr lang="de-CH" sz="1600" dirty="0"/>
              <a:t> </a:t>
            </a:r>
            <a:r>
              <a:rPr lang="de-CH" sz="1600" dirty="0" err="1"/>
              <a:t>by</a:t>
            </a:r>
            <a:r>
              <a:rPr lang="de-CH" sz="1600" dirty="0"/>
              <a:t> </a:t>
            </a:r>
            <a:r>
              <a:rPr lang="de-CH" sz="1600" dirty="0" err="1"/>
              <a:t>default</a:t>
            </a:r>
            <a:r>
              <a:rPr lang="de-CH" sz="1600" dirty="0"/>
              <a:t>) </a:t>
            </a:r>
            <a:r>
              <a:rPr lang="de-CH" sz="1600" b="1" dirty="0"/>
              <a:t>schon im Vorfeld </a:t>
            </a:r>
            <a:r>
              <a:rPr lang="de-CH" sz="1600" dirty="0"/>
              <a:t>der Datenverarbeitung wie auch nachgehend während des gesamten Datenverarbeitungsprozesses verwirklicht werden </a:t>
            </a:r>
            <a:r>
              <a:rPr lang="de-CH" sz="1600" dirty="0" smtClean="0"/>
              <a:t>muss.»</a:t>
            </a:r>
            <a:endParaRPr lang="de-CH" sz="1600" dirty="0" smtClean="0">
              <a:ea typeface="Titillium Light" charset="0"/>
              <a:cs typeface="Titillium Light" charset="0"/>
            </a:endParaRPr>
          </a:p>
        </p:txBody>
      </p:sp>
    </p:spTree>
    <p:extLst>
      <p:ext uri="{BB962C8B-B14F-4D97-AF65-F5344CB8AC3E}">
        <p14:creationId xmlns:p14="http://schemas.microsoft.com/office/powerpoint/2010/main" val="2160060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048000" y="3067042"/>
            <a:ext cx="6096000" cy="899349"/>
          </a:xfrm>
          <a:prstGeom prst="rect">
            <a:avLst/>
          </a:prstGeom>
        </p:spPr>
        <p:txBody>
          <a:bodyPr>
            <a:spAutoFit/>
          </a:bodyPr>
          <a:lstStyle/>
          <a:p>
            <a:pPr algn="ctr">
              <a:lnSpc>
                <a:spcPct val="114000"/>
              </a:lnSpc>
            </a:pPr>
            <a:r>
              <a:rPr lang="de-CH" sz="2800" b="1" dirty="0">
                <a:solidFill>
                  <a:srgbClr val="DFD800"/>
                </a:solidFill>
                <a:latin typeface="+mj-lt"/>
                <a:ea typeface="Titillium Light" charset="0"/>
                <a:cs typeface="Titillium Light" charset="0"/>
              </a:rPr>
              <a:t>Datensicherheit</a:t>
            </a:r>
          </a:p>
          <a:p>
            <a:pPr algn="ctr">
              <a:lnSpc>
                <a:spcPct val="114000"/>
              </a:lnSpc>
            </a:pPr>
            <a:endParaRPr lang="de-CH" dirty="0">
              <a:ea typeface="Titillium Light" charset="0"/>
              <a:cs typeface="Titillium Light" charset="0"/>
            </a:endParaRPr>
          </a:p>
        </p:txBody>
      </p:sp>
    </p:spTree>
    <p:extLst>
      <p:ext uri="{BB962C8B-B14F-4D97-AF65-F5344CB8AC3E}">
        <p14:creationId xmlns:p14="http://schemas.microsoft.com/office/powerpoint/2010/main" val="3200186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Design">
  <a:themeElements>
    <a:clrScheme name="Benutzerdefinier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DFD800"/>
      </a:hlink>
      <a:folHlink>
        <a:srgbClr val="DFD80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defRPr sz="2400" dirty="0" err="1" smtClean="0">
            <a:latin typeface="Titillium Light" charset="0"/>
            <a:ea typeface="Titillium Light" charset="0"/>
            <a:cs typeface="Titillium Light"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1354</Words>
  <Application>Microsoft Office PowerPoint</Application>
  <PresentationFormat>Breitbild</PresentationFormat>
  <Paragraphs>272</Paragraphs>
  <Slides>25</Slides>
  <Notes>0</Notes>
  <HiddenSlides>0</HiddenSlides>
  <MMClips>1</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25</vt:i4>
      </vt:variant>
    </vt:vector>
  </HeadingPairs>
  <TitlesOfParts>
    <vt:vector size="33" baseType="lpstr">
      <vt:lpstr>Arial</vt:lpstr>
      <vt:lpstr>Calibri</vt:lpstr>
      <vt:lpstr>Calibri Light</vt:lpstr>
      <vt:lpstr>Hijrnotes PERSONAL USE ONLY</vt:lpstr>
      <vt:lpstr>Titillium</vt:lpstr>
      <vt:lpstr>Titillium Light</vt:lpstr>
      <vt:lpstr>Wingdings</vt:lpstr>
      <vt:lpstr>Office-Design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Karina Grill</dc:creator>
  <cp:lastModifiedBy>Philipp Mittelberger</cp:lastModifiedBy>
  <cp:revision>347</cp:revision>
  <cp:lastPrinted>2018-05-18T08:51:23Z</cp:lastPrinted>
  <dcterms:created xsi:type="dcterms:W3CDTF">2017-12-20T09:11:06Z</dcterms:created>
  <dcterms:modified xsi:type="dcterms:W3CDTF">2022-04-26T14:42:56Z</dcterms:modified>
</cp:coreProperties>
</file>